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862F-4221-4159-9360-4376B43692CC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8F8E-5DF0-4DAD-9969-42C577E51F6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862F-4221-4159-9360-4376B43692CC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8F8E-5DF0-4DAD-9969-42C577E51F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862F-4221-4159-9360-4376B43692CC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8F8E-5DF0-4DAD-9969-42C577E51F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862F-4221-4159-9360-4376B43692CC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8F8E-5DF0-4DAD-9969-42C577E51F6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862F-4221-4159-9360-4376B43692CC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8F8E-5DF0-4DAD-9969-42C577E51F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862F-4221-4159-9360-4376B43692CC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8F8E-5DF0-4DAD-9969-42C577E51F6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862F-4221-4159-9360-4376B43692CC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8F8E-5DF0-4DAD-9969-42C577E51F6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862F-4221-4159-9360-4376B43692CC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8F8E-5DF0-4DAD-9969-42C577E51F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862F-4221-4159-9360-4376B43692CC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8F8E-5DF0-4DAD-9969-42C577E51F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862F-4221-4159-9360-4376B43692CC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8F8E-5DF0-4DAD-9969-42C577E51F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862F-4221-4159-9360-4376B43692CC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8F8E-5DF0-4DAD-9969-42C577E51F6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48E862F-4221-4159-9360-4376B43692CC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FF8F8E-5DF0-4DAD-9969-42C577E51F6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794" y="5052545"/>
            <a:ext cx="6122541" cy="882119"/>
          </a:xfrm>
        </p:spPr>
        <p:txBody>
          <a:bodyPr>
            <a:normAutofit fontScale="92500"/>
          </a:bodyPr>
          <a:lstStyle/>
          <a:p>
            <a:pPr>
              <a:lnSpc>
                <a:spcPct val="115000"/>
              </a:lnSpc>
              <a:spcBef>
                <a:spcPts val="600"/>
              </a:spcBef>
            </a:pPr>
            <a:r>
              <a:rPr lang="x-none" sz="3200" b="1" kern="1600">
                <a:solidFill>
                  <a:srgbClr val="3333FF"/>
                </a:solidFill>
                <a:latin typeface="Cambria"/>
                <a:ea typeface="Times New Roman"/>
              </a:rPr>
              <a:t>16</a:t>
            </a:r>
            <a:r>
              <a:rPr lang="x-none" sz="2400" b="1" kern="1600">
                <a:latin typeface="Cambria"/>
                <a:ea typeface="Times New Roman"/>
              </a:rPr>
              <a:t> (повышенный уровень, время – 2 мин)</a:t>
            </a:r>
            <a:endParaRPr lang="ru-RU" sz="2400" b="1" kern="1600" dirty="0">
              <a:latin typeface="Cambria"/>
              <a:ea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435280" cy="4571999"/>
          </a:xfrm>
        </p:spPr>
        <p:txBody>
          <a:bodyPr/>
          <a:lstStyle/>
          <a:p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/>
              <a:t>Тема</a:t>
            </a:r>
            <a:r>
              <a:rPr lang="ru-RU" sz="5400" dirty="0"/>
              <a:t>:  Кодирование чисел. 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Системы </a:t>
            </a:r>
            <a:r>
              <a:rPr lang="ru-RU" sz="5400" dirty="0"/>
              <a:t>счисления.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6297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3336"/>
            <a:ext cx="8964488" cy="1192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300"/>
              </a:spcAft>
            </a:pPr>
            <a:r>
              <a:rPr lang="x-none" sz="2400" b="1">
                <a:latin typeface="Cambria"/>
                <a:ea typeface="Times New Roman"/>
              </a:rPr>
              <a:t>Ещё пример задания:</a:t>
            </a:r>
            <a:endParaRPr lang="ru-RU" sz="2400" b="1" dirty="0">
              <a:latin typeface="Cambria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Р-18</a:t>
            </a:r>
            <a:r>
              <a:rPr lang="ru-RU" dirty="0">
                <a:latin typeface="Calibri"/>
                <a:ea typeface="Calibri"/>
                <a:cs typeface="Times New Roman"/>
              </a:rPr>
              <a:t>. Сколько единиц в двоичной записи числа</a:t>
            </a:r>
            <a:r>
              <a:rPr lang="ru-RU" i="1" dirty="0">
                <a:latin typeface="Calibri"/>
                <a:ea typeface="Calibri"/>
                <a:cs typeface="Times New Roman"/>
              </a:rPr>
              <a:t/>
            </a:r>
            <a:br>
              <a:rPr lang="ru-RU" i="1" dirty="0">
                <a:latin typeface="Calibri"/>
                <a:ea typeface="Calibri"/>
                <a:cs typeface="Times New Roman"/>
              </a:rPr>
            </a:br>
            <a:r>
              <a:rPr lang="ru-RU" dirty="0">
                <a:latin typeface="Calibri"/>
                <a:ea typeface="Calibri"/>
                <a:cs typeface="Times New Roman"/>
              </a:rPr>
              <a:t> 4</a:t>
            </a:r>
            <a:r>
              <a:rPr lang="ru-RU" baseline="30000" dirty="0">
                <a:latin typeface="Calibri"/>
                <a:ea typeface="Calibri"/>
                <a:cs typeface="Times New Roman"/>
              </a:rPr>
              <a:t>2014</a:t>
            </a:r>
            <a:r>
              <a:rPr lang="ru-RU" dirty="0">
                <a:latin typeface="Calibri"/>
                <a:ea typeface="Calibri"/>
                <a:cs typeface="Times New Roman"/>
              </a:rPr>
              <a:t> + 2</a:t>
            </a:r>
            <a:r>
              <a:rPr lang="ru-RU" baseline="30000" dirty="0">
                <a:latin typeface="Calibri"/>
                <a:ea typeface="Calibri"/>
                <a:cs typeface="Times New Roman"/>
              </a:rPr>
              <a:t>2015</a:t>
            </a:r>
            <a:r>
              <a:rPr lang="ru-RU" dirty="0">
                <a:latin typeface="Calibri"/>
                <a:ea typeface="Calibri"/>
                <a:cs typeface="Times New Roman"/>
              </a:rPr>
              <a:t> – 8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443038"/>
            <a:ext cx="9144000" cy="3282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2573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952"/>
            <a:ext cx="8892480" cy="1109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300"/>
              </a:spcAft>
            </a:pPr>
            <a:r>
              <a:rPr lang="x-none" sz="2400" b="1">
                <a:latin typeface="Cambria"/>
                <a:ea typeface="Times New Roman"/>
              </a:rPr>
              <a:t>Ещё пример задания:</a:t>
            </a:r>
            <a:endParaRPr lang="ru-RU" sz="2400" b="1" dirty="0">
              <a:latin typeface="Cambria"/>
              <a:ea typeface="Times New Roman"/>
            </a:endParaRPr>
          </a:p>
          <a:p>
            <a:r>
              <a:rPr lang="ru-RU" b="1" dirty="0">
                <a:latin typeface="Calibri"/>
                <a:ea typeface="Calibri"/>
                <a:cs typeface="Times New Roman"/>
              </a:rPr>
              <a:t>Р-17</a:t>
            </a:r>
            <a:r>
              <a:rPr lang="ru-RU" dirty="0">
                <a:latin typeface="Calibri"/>
                <a:ea typeface="Calibri"/>
                <a:cs typeface="Times New Roman"/>
              </a:rPr>
              <a:t>. Сколько единиц в двоичной записи числа</a:t>
            </a:r>
            <a:r>
              <a:rPr lang="ru-RU" i="1" dirty="0">
                <a:latin typeface="Calibri"/>
                <a:ea typeface="Calibri"/>
                <a:cs typeface="Times New Roman"/>
              </a:rPr>
              <a:t/>
            </a:r>
            <a:br>
              <a:rPr lang="ru-RU" i="1" dirty="0">
                <a:latin typeface="Calibri"/>
                <a:ea typeface="Calibri"/>
                <a:cs typeface="Times New Roman"/>
              </a:rPr>
            </a:br>
            <a:r>
              <a:rPr lang="ru-RU" dirty="0">
                <a:latin typeface="Calibri"/>
                <a:ea typeface="Calibri"/>
                <a:cs typeface="Times New Roman"/>
              </a:rPr>
              <a:t> 4</a:t>
            </a:r>
            <a:r>
              <a:rPr lang="ru-RU" baseline="30000" dirty="0">
                <a:latin typeface="Calibri"/>
                <a:ea typeface="Calibri"/>
                <a:cs typeface="Times New Roman"/>
              </a:rPr>
              <a:t>2016 </a:t>
            </a:r>
            <a:r>
              <a:rPr lang="ru-RU" baseline="-25000" dirty="0">
                <a:latin typeface="Calibri"/>
                <a:ea typeface="Calibri"/>
                <a:cs typeface="Times New Roman"/>
              </a:rPr>
              <a:t> </a:t>
            </a:r>
            <a:r>
              <a:rPr lang="ru-RU" dirty="0">
                <a:latin typeface="Calibri"/>
                <a:ea typeface="Calibri"/>
                <a:cs typeface="Times New Roman"/>
              </a:rPr>
              <a:t>+ 2</a:t>
            </a:r>
            <a:r>
              <a:rPr lang="ru-RU" baseline="30000" dirty="0">
                <a:latin typeface="Calibri"/>
                <a:ea typeface="Calibri"/>
                <a:cs typeface="Times New Roman"/>
              </a:rPr>
              <a:t>2018 </a:t>
            </a:r>
            <a:r>
              <a:rPr lang="ru-RU" dirty="0">
                <a:latin typeface="Calibri"/>
                <a:ea typeface="Calibri"/>
                <a:cs typeface="Times New Roman"/>
              </a:rPr>
              <a:t>– 8</a:t>
            </a:r>
            <a:r>
              <a:rPr lang="ru-RU" baseline="30000" dirty="0">
                <a:latin typeface="Calibri"/>
                <a:ea typeface="Calibri"/>
                <a:cs typeface="Times New Roman"/>
              </a:rPr>
              <a:t>600</a:t>
            </a:r>
            <a:r>
              <a:rPr lang="ru-RU" dirty="0">
                <a:latin typeface="Calibri"/>
                <a:ea typeface="Calibri"/>
                <a:cs typeface="Times New Roman"/>
              </a:rPr>
              <a:t> + 6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4218"/>
            <a:ext cx="9129735" cy="3875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5448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6516216" cy="1192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300"/>
              </a:spcAft>
            </a:pPr>
            <a:r>
              <a:rPr lang="x-none" sz="2400" b="1">
                <a:latin typeface="Cambria"/>
                <a:ea typeface="Times New Roman"/>
              </a:rPr>
              <a:t>Ещё пример задания:</a:t>
            </a:r>
            <a:endParaRPr lang="ru-RU" sz="2400" b="1" dirty="0">
              <a:latin typeface="Cambria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Р-16</a:t>
            </a:r>
            <a:r>
              <a:rPr lang="ru-RU" dirty="0">
                <a:latin typeface="Calibri"/>
                <a:ea typeface="Calibri"/>
                <a:cs typeface="Times New Roman"/>
              </a:rPr>
              <a:t>. Сколько единиц в двоичной записи числа</a:t>
            </a:r>
            <a:r>
              <a:rPr lang="ru-RU" i="1" dirty="0">
                <a:latin typeface="Calibri"/>
                <a:ea typeface="Calibri"/>
                <a:cs typeface="Times New Roman"/>
              </a:rPr>
              <a:t/>
            </a:r>
            <a:br>
              <a:rPr lang="ru-RU" i="1" dirty="0">
                <a:latin typeface="Calibri"/>
                <a:ea typeface="Calibri"/>
                <a:cs typeface="Times New Roman"/>
              </a:rPr>
            </a:br>
            <a:r>
              <a:rPr lang="ru-RU" dirty="0">
                <a:latin typeface="Calibri"/>
                <a:ea typeface="Calibri"/>
                <a:cs typeface="Times New Roman"/>
              </a:rPr>
              <a:t> 4</a:t>
            </a:r>
            <a:r>
              <a:rPr lang="ru-RU" baseline="30000" dirty="0">
                <a:latin typeface="Calibri"/>
                <a:ea typeface="Calibri"/>
                <a:cs typeface="Times New Roman"/>
              </a:rPr>
              <a:t>2016 </a:t>
            </a:r>
            <a:r>
              <a:rPr lang="ru-RU" baseline="-25000" dirty="0">
                <a:latin typeface="Calibri"/>
                <a:ea typeface="Calibri"/>
                <a:cs typeface="Times New Roman"/>
              </a:rPr>
              <a:t> </a:t>
            </a:r>
            <a:r>
              <a:rPr lang="ru-RU" dirty="0">
                <a:latin typeface="Calibri"/>
                <a:ea typeface="Calibri"/>
                <a:cs typeface="Times New Roman"/>
              </a:rPr>
              <a:t>– 2</a:t>
            </a:r>
            <a:r>
              <a:rPr lang="ru-RU" baseline="30000" dirty="0">
                <a:latin typeface="Calibri"/>
                <a:ea typeface="Calibri"/>
                <a:cs typeface="Times New Roman"/>
              </a:rPr>
              <a:t>2018 </a:t>
            </a:r>
            <a:r>
              <a:rPr lang="ru-RU" dirty="0">
                <a:latin typeface="Calibri"/>
                <a:ea typeface="Calibri"/>
                <a:cs typeface="Times New Roman"/>
              </a:rPr>
              <a:t>+ 8</a:t>
            </a:r>
            <a:r>
              <a:rPr lang="ru-RU" baseline="30000" dirty="0">
                <a:latin typeface="Calibri"/>
                <a:ea typeface="Calibri"/>
                <a:cs typeface="Times New Roman"/>
              </a:rPr>
              <a:t>800</a:t>
            </a:r>
            <a:r>
              <a:rPr lang="ru-RU" dirty="0">
                <a:latin typeface="Calibri"/>
                <a:ea typeface="Calibri"/>
                <a:cs typeface="Times New Roman"/>
              </a:rPr>
              <a:t> – 80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0808"/>
            <a:ext cx="9249183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1431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6" y="260648"/>
            <a:ext cx="8989120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4766" y="2420888"/>
            <a:ext cx="9375013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7188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32657"/>
            <a:ext cx="9042718" cy="143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2060848"/>
            <a:ext cx="8352928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400" b="1" dirty="0">
                <a:latin typeface="Calibri"/>
                <a:ea typeface="Calibri"/>
                <a:cs typeface="Times New Roman"/>
              </a:rPr>
              <a:t>Решение: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400" dirty="0">
                <a:latin typeface="Calibri"/>
                <a:ea typeface="Calibri"/>
                <a:cs typeface="Times New Roman"/>
              </a:rPr>
              <a:t>если запись числа в системе счисления с основанием N заканчивается на 0, то это число делится на N нацело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400" dirty="0">
                <a:latin typeface="Calibri"/>
                <a:ea typeface="Calibri"/>
                <a:cs typeface="Times New Roman"/>
              </a:rPr>
              <a:t>поэтому в данной задаче требуется найти наименьшее натуральное число, которое делится одновременно на 3 и на 5, то есть, делится на 15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400" dirty="0">
                <a:latin typeface="Calibri"/>
                <a:ea typeface="Calibri"/>
                <a:cs typeface="Times New Roman"/>
              </a:rPr>
              <a:t>очевидно, что это число </a:t>
            </a:r>
            <a:r>
              <a:rPr lang="ru-RU" sz="2400" dirty="0">
                <a:highlight>
                  <a:srgbClr val="FFFF00"/>
                </a:highlight>
                <a:latin typeface="Calibri"/>
                <a:ea typeface="Calibri"/>
                <a:cs typeface="Times New Roman"/>
              </a:rPr>
              <a:t>15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845716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332656"/>
            <a:ext cx="8755041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699" y="1628800"/>
            <a:ext cx="9105826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5207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26169"/>
            <a:ext cx="8784976" cy="1588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300"/>
              </a:spcAft>
            </a:pPr>
            <a:r>
              <a:rPr lang="x-none" sz="2400" b="1">
                <a:latin typeface="Cambria"/>
                <a:ea typeface="Times New Roman"/>
              </a:rPr>
              <a:t>Еще пример задания:</a:t>
            </a:r>
            <a:endParaRPr lang="ru-RU" sz="2400" b="1" dirty="0">
              <a:latin typeface="Cambria"/>
              <a:ea typeface="Times New Roman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Р-12</a:t>
            </a:r>
            <a:r>
              <a:rPr lang="ru-RU" dirty="0">
                <a:latin typeface="Calibri"/>
                <a:ea typeface="Calibri"/>
                <a:cs typeface="Times New Roman"/>
              </a:rPr>
              <a:t>. </a:t>
            </a:r>
            <a:r>
              <a:rPr lang="ru-RU" i="1" dirty="0">
                <a:latin typeface="Calibri"/>
                <a:ea typeface="Calibri"/>
                <a:cs typeface="Times New Roman"/>
              </a:rPr>
              <a:t>Запись числа 381</a:t>
            </a:r>
            <a:r>
              <a:rPr lang="ru-RU" i="1" baseline="-25000" dirty="0">
                <a:latin typeface="Calibri"/>
                <a:ea typeface="Calibri"/>
                <a:cs typeface="Times New Roman"/>
              </a:rPr>
              <a:t>10</a:t>
            </a:r>
            <a:r>
              <a:rPr lang="ru-RU" i="1" dirty="0">
                <a:latin typeface="Calibri"/>
                <a:ea typeface="Calibri"/>
                <a:cs typeface="Times New Roman"/>
              </a:rPr>
              <a:t> в системе счисления с основанием N оканчивается на 3 и содержит 3 цифры. Укажите наибольшее возможное основание этой системы счисления N.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6792"/>
            <a:ext cx="9122671" cy="5301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72764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688"/>
            <a:ext cx="8993448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12046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680" y="1052736"/>
            <a:ext cx="9120171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61735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908720"/>
            <a:ext cx="9035339" cy="3555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9919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3" y="44624"/>
            <a:ext cx="9021255" cy="1192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300"/>
              </a:spcAft>
            </a:pPr>
            <a:r>
              <a:rPr lang="ru-RU" sz="2400" b="1" dirty="0">
                <a:latin typeface="Cambria"/>
                <a:ea typeface="Times New Roman"/>
              </a:rPr>
              <a:t>П</a:t>
            </a:r>
            <a:r>
              <a:rPr lang="x-none" sz="2400" b="1">
                <a:latin typeface="Cambria"/>
                <a:ea typeface="Times New Roman"/>
              </a:rPr>
              <a:t>ример задания:</a:t>
            </a:r>
            <a:endParaRPr lang="ru-RU" sz="2400" b="1" dirty="0">
              <a:latin typeface="Cambria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Р-24</a:t>
            </a:r>
            <a:r>
              <a:rPr lang="ru-RU" dirty="0">
                <a:latin typeface="Calibri"/>
                <a:ea typeface="Calibri"/>
                <a:cs typeface="Times New Roman"/>
              </a:rPr>
              <a:t>. Значение арифметического выражения:  64</a:t>
            </a:r>
            <a:r>
              <a:rPr lang="ru-RU" baseline="30000" dirty="0">
                <a:latin typeface="Calibri"/>
                <a:ea typeface="Calibri"/>
                <a:cs typeface="Times New Roman"/>
              </a:rPr>
              <a:t>10</a:t>
            </a:r>
            <a:r>
              <a:rPr lang="ru-RU" dirty="0">
                <a:latin typeface="Calibri"/>
                <a:ea typeface="Calibri"/>
                <a:cs typeface="Times New Roman"/>
              </a:rPr>
              <a:t> + 2</a:t>
            </a:r>
            <a:r>
              <a:rPr lang="ru-RU" baseline="30000" dirty="0">
                <a:latin typeface="Calibri"/>
                <a:ea typeface="Calibri"/>
                <a:cs typeface="Times New Roman"/>
              </a:rPr>
              <a:t>90</a:t>
            </a:r>
            <a:r>
              <a:rPr lang="ru-RU" dirty="0">
                <a:latin typeface="Calibri"/>
                <a:ea typeface="Calibri"/>
                <a:cs typeface="Times New Roman"/>
              </a:rPr>
              <a:t> - 16  записали в системе счисления с основанием 8. Сколько цифр «7» содержится в этой записи?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3" y="1628800"/>
            <a:ext cx="9144000" cy="421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400" b="1" dirty="0">
                <a:latin typeface="Calibri"/>
                <a:ea typeface="Calibri"/>
                <a:cs typeface="Times New Roman"/>
              </a:rPr>
              <a:t>Решение: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400" dirty="0"/>
              <a:t>Приведём все числа к степеням восьмерки, учитывая, что 16 = 64 - 48 =8</a:t>
            </a:r>
            <a:r>
              <a:rPr lang="ru-RU" sz="2400" baseline="30000" dirty="0"/>
              <a:t>2</a:t>
            </a:r>
            <a:r>
              <a:rPr lang="ru-RU" sz="2400" dirty="0"/>
              <a:t>-6∙8</a:t>
            </a:r>
            <a:r>
              <a:rPr lang="ru-RU" sz="2400" baseline="30000" dirty="0"/>
              <a:t>1</a:t>
            </a:r>
            <a:endParaRPr lang="ru-RU" sz="2400" dirty="0"/>
          </a:p>
          <a:p>
            <a:pPr marL="637540">
              <a:spcAft>
                <a:spcPts val="0"/>
              </a:spcAft>
            </a:pPr>
            <a:r>
              <a:rPr lang="ru-RU" sz="2400" dirty="0"/>
              <a:t>64</a:t>
            </a:r>
            <a:r>
              <a:rPr lang="ru-RU" sz="2400" baseline="30000" dirty="0"/>
              <a:t>10</a:t>
            </a:r>
            <a:r>
              <a:rPr lang="ru-RU" sz="2400" dirty="0"/>
              <a:t> + 2</a:t>
            </a:r>
            <a:r>
              <a:rPr lang="ru-RU" sz="2400" baseline="30000" dirty="0"/>
              <a:t>90</a:t>
            </a:r>
            <a:r>
              <a:rPr lang="ru-RU" sz="2400" dirty="0"/>
              <a:t> - 16 = (8</a:t>
            </a:r>
            <a:r>
              <a:rPr lang="ru-RU" sz="2400" baseline="30000" dirty="0"/>
              <a:t>2</a:t>
            </a:r>
            <a:r>
              <a:rPr lang="ru-RU" sz="2400" dirty="0"/>
              <a:t>)</a:t>
            </a:r>
            <a:r>
              <a:rPr lang="ru-RU" sz="2400" baseline="30000" dirty="0"/>
              <a:t>10</a:t>
            </a:r>
            <a:r>
              <a:rPr lang="ru-RU" sz="2400" dirty="0"/>
              <a:t> + 2</a:t>
            </a:r>
            <a:r>
              <a:rPr lang="ru-RU" sz="2400" baseline="30000" dirty="0"/>
              <a:t>3∙30</a:t>
            </a:r>
            <a:r>
              <a:rPr lang="ru-RU" sz="2400" dirty="0"/>
              <a:t> </a:t>
            </a:r>
            <a:r>
              <a:rPr lang="ru-RU" sz="2400" baseline="30000" dirty="0"/>
              <a:t> </a:t>
            </a:r>
            <a:r>
              <a:rPr lang="ru-RU" sz="2400" dirty="0"/>
              <a:t>– (8</a:t>
            </a:r>
            <a:r>
              <a:rPr lang="ru-RU" sz="2400" baseline="30000" dirty="0"/>
              <a:t>2</a:t>
            </a:r>
            <a:r>
              <a:rPr lang="ru-RU" sz="2400" dirty="0"/>
              <a:t> – 48) = 8</a:t>
            </a:r>
            <a:r>
              <a:rPr lang="ru-RU" sz="2400" baseline="30000" dirty="0"/>
              <a:t>20 </a:t>
            </a:r>
            <a:r>
              <a:rPr lang="ru-RU" sz="2400" dirty="0"/>
              <a:t>+ 8</a:t>
            </a:r>
            <a:r>
              <a:rPr lang="ru-RU" sz="2400" baseline="30000" dirty="0"/>
              <a:t>30</a:t>
            </a:r>
            <a:r>
              <a:rPr lang="ru-RU" sz="2400" dirty="0"/>
              <a:t> </a:t>
            </a:r>
            <a:r>
              <a:rPr lang="ru-RU" sz="2400" baseline="30000" dirty="0"/>
              <a:t> </a:t>
            </a:r>
            <a:r>
              <a:rPr lang="ru-RU" sz="2400" dirty="0"/>
              <a:t>– 8</a:t>
            </a:r>
            <a:r>
              <a:rPr lang="ru-RU" sz="2400" baseline="30000" dirty="0"/>
              <a:t>2</a:t>
            </a:r>
            <a:r>
              <a:rPr lang="ru-RU" sz="2400" dirty="0"/>
              <a:t> + 6∙8</a:t>
            </a:r>
            <a:r>
              <a:rPr lang="ru-RU" sz="2400" baseline="30000" dirty="0"/>
              <a:t>1</a:t>
            </a:r>
            <a:r>
              <a:rPr lang="ru-RU" sz="2400" dirty="0"/>
              <a:t> 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400" dirty="0"/>
              <a:t>Перепишем выражение, располагая степени восьмёрки в порядке убывания: </a:t>
            </a:r>
            <a:br>
              <a:rPr lang="ru-RU" sz="2400" dirty="0"/>
            </a:br>
            <a:r>
              <a:rPr lang="ru-RU" sz="2400" dirty="0"/>
              <a:t> 8</a:t>
            </a:r>
            <a:r>
              <a:rPr lang="ru-RU" sz="2400" baseline="30000" dirty="0"/>
              <a:t>20 </a:t>
            </a:r>
            <a:r>
              <a:rPr lang="ru-RU" sz="2400" dirty="0"/>
              <a:t>+ 8</a:t>
            </a:r>
            <a:r>
              <a:rPr lang="ru-RU" sz="2400" baseline="30000" dirty="0"/>
              <a:t>30</a:t>
            </a:r>
            <a:r>
              <a:rPr lang="ru-RU" sz="2400" dirty="0"/>
              <a:t> </a:t>
            </a:r>
            <a:r>
              <a:rPr lang="ru-RU" sz="2400" baseline="30000" dirty="0"/>
              <a:t> </a:t>
            </a:r>
            <a:r>
              <a:rPr lang="ru-RU" sz="2400" dirty="0"/>
              <a:t>– 8</a:t>
            </a:r>
            <a:r>
              <a:rPr lang="ru-RU" sz="2400" baseline="30000" dirty="0"/>
              <a:t>2</a:t>
            </a:r>
            <a:r>
              <a:rPr lang="ru-RU" sz="2400" dirty="0"/>
              <a:t> + 6∙8</a:t>
            </a:r>
            <a:r>
              <a:rPr lang="ru-RU" sz="2400" baseline="30000" dirty="0"/>
              <a:t>1</a:t>
            </a:r>
            <a:r>
              <a:rPr lang="ru-RU" sz="2400" dirty="0"/>
              <a:t> = 8</a:t>
            </a:r>
            <a:r>
              <a:rPr lang="ru-RU" sz="2400" baseline="30000" dirty="0"/>
              <a:t>30</a:t>
            </a:r>
            <a:r>
              <a:rPr lang="ru-RU" sz="2400" dirty="0"/>
              <a:t> +</a:t>
            </a:r>
            <a:r>
              <a:rPr lang="ru-RU" sz="2400" baseline="30000" dirty="0"/>
              <a:t> </a:t>
            </a:r>
            <a:r>
              <a:rPr lang="ru-RU" sz="2400" dirty="0"/>
              <a:t>8</a:t>
            </a:r>
            <a:r>
              <a:rPr lang="ru-RU" sz="2400" baseline="30000" dirty="0"/>
              <a:t>20 </a:t>
            </a:r>
            <a:r>
              <a:rPr lang="ru-RU" sz="2400" dirty="0"/>
              <a:t>– 8</a:t>
            </a:r>
            <a:r>
              <a:rPr lang="ru-RU" sz="2400" baseline="30000" dirty="0"/>
              <a:t>2</a:t>
            </a:r>
            <a:r>
              <a:rPr lang="ru-RU" sz="2400" dirty="0"/>
              <a:t> + 6∙8</a:t>
            </a:r>
            <a:r>
              <a:rPr lang="ru-RU" sz="2400" baseline="30000" dirty="0"/>
              <a:t>1</a:t>
            </a:r>
            <a:endParaRPr lang="ru-RU" sz="2400" dirty="0"/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400" dirty="0"/>
              <a:t>Очевидно, что «семёрки» в восьмеричной записи значения выражения возникнут только за счёт вычисления разности 8</a:t>
            </a:r>
            <a:r>
              <a:rPr lang="ru-RU" sz="2400" baseline="30000" dirty="0"/>
              <a:t>20 </a:t>
            </a:r>
            <a:r>
              <a:rPr lang="ru-RU" sz="2400" dirty="0"/>
              <a:t>– 8</a:t>
            </a:r>
            <a:r>
              <a:rPr lang="ru-RU" sz="2400" baseline="30000" dirty="0"/>
              <a:t>2</a:t>
            </a:r>
            <a:r>
              <a:rPr lang="ru-RU" sz="2400" dirty="0"/>
              <a:t>, их количество равно 20-2=18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400" dirty="0"/>
              <a:t>Ответ: </a:t>
            </a:r>
            <a:r>
              <a:rPr lang="ru-RU" sz="2400" dirty="0">
                <a:highlight>
                  <a:srgbClr val="FFFF00"/>
                </a:highlight>
              </a:rPr>
              <a:t>18</a:t>
            </a:r>
            <a:r>
              <a:rPr lang="ru-RU" sz="2400" dirty="0"/>
              <a:t>.</a:t>
            </a:r>
            <a:endParaRPr 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60522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8126"/>
            <a:ext cx="9144000" cy="5927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56987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7" y="260648"/>
            <a:ext cx="9050087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98555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55" y="404664"/>
            <a:ext cx="9101646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30589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208912" cy="1269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300"/>
              </a:spcAft>
            </a:pPr>
            <a:r>
              <a:rPr lang="x-none" sz="2400" b="1">
                <a:latin typeface="Cambria"/>
                <a:ea typeface="Times New Roman"/>
              </a:rPr>
              <a:t>Еще пример задания:</a:t>
            </a:r>
            <a:endParaRPr lang="ru-RU" sz="2400" b="1" dirty="0">
              <a:latin typeface="Cambria"/>
              <a:ea typeface="Times New Roman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Р-8</a:t>
            </a:r>
            <a:r>
              <a:rPr lang="ru-RU" dirty="0">
                <a:latin typeface="Calibri"/>
                <a:ea typeface="Calibri"/>
                <a:cs typeface="Times New Roman"/>
              </a:rPr>
              <a:t>. </a:t>
            </a:r>
            <a:r>
              <a:rPr lang="ru-RU" i="1" dirty="0">
                <a:latin typeface="Calibri"/>
                <a:ea typeface="Calibri"/>
                <a:cs typeface="Times New Roman"/>
              </a:rPr>
              <a:t>Укажите, сколько всего раз встречается  цифра 2 в записи чисел 10, 11, 12, …, 17 в системе счисления с основанием 5.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7702" y="2132856"/>
            <a:ext cx="8058713" cy="3142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400" b="1" dirty="0">
                <a:latin typeface="Calibri"/>
                <a:ea typeface="Calibri"/>
                <a:cs typeface="Times New Roman"/>
              </a:rPr>
              <a:t>Решение: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400" dirty="0">
                <a:latin typeface="Calibri"/>
                <a:ea typeface="Calibri"/>
                <a:cs typeface="Times New Roman"/>
              </a:rPr>
              <a:t>переведем все указанные числа в систему счисления с основанием 5: </a:t>
            </a:r>
          </a:p>
          <a:p>
            <a:pPr marL="40894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Calibri"/>
                <a:ea typeface="Calibri"/>
                <a:cs typeface="Times New Roman"/>
              </a:rPr>
              <a:t>10 = </a:t>
            </a:r>
            <a:r>
              <a:rPr lang="ru-RU" sz="2400" dirty="0">
                <a:highlight>
                  <a:srgbClr val="FFFF00"/>
                </a:highlight>
                <a:latin typeface="Calibri"/>
                <a:ea typeface="Calibri"/>
                <a:cs typeface="Times New Roman"/>
              </a:rPr>
              <a:t>2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0</a:t>
            </a:r>
            <a:r>
              <a:rPr lang="ru-RU" sz="2400" baseline="-25000" dirty="0">
                <a:latin typeface="Calibri"/>
                <a:ea typeface="Calibri"/>
                <a:cs typeface="Times New Roman"/>
              </a:rPr>
              <a:t>5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, 11 = </a:t>
            </a:r>
            <a:r>
              <a:rPr lang="ru-RU" sz="2400" dirty="0">
                <a:highlight>
                  <a:srgbClr val="FFFF00"/>
                </a:highlight>
                <a:latin typeface="Calibri"/>
                <a:ea typeface="Calibri"/>
                <a:cs typeface="Times New Roman"/>
              </a:rPr>
              <a:t>2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1</a:t>
            </a:r>
            <a:r>
              <a:rPr lang="ru-RU" sz="2400" baseline="-25000" dirty="0">
                <a:latin typeface="Calibri"/>
                <a:ea typeface="Calibri"/>
                <a:cs typeface="Times New Roman"/>
              </a:rPr>
              <a:t>5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, 12 = </a:t>
            </a:r>
            <a:r>
              <a:rPr lang="ru-RU" sz="2400" dirty="0">
                <a:highlight>
                  <a:srgbClr val="FFFF00"/>
                </a:highlight>
                <a:latin typeface="Calibri"/>
                <a:ea typeface="Calibri"/>
                <a:cs typeface="Times New Roman"/>
              </a:rPr>
              <a:t>22</a:t>
            </a:r>
            <a:r>
              <a:rPr lang="ru-RU" sz="2400" baseline="-25000" dirty="0">
                <a:latin typeface="Calibri"/>
                <a:ea typeface="Calibri"/>
                <a:cs typeface="Times New Roman"/>
              </a:rPr>
              <a:t>5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, 13 = </a:t>
            </a:r>
            <a:r>
              <a:rPr lang="ru-RU" sz="2400" dirty="0">
                <a:highlight>
                  <a:srgbClr val="FFFF00"/>
                </a:highlight>
                <a:latin typeface="Calibri"/>
                <a:ea typeface="Calibri"/>
                <a:cs typeface="Times New Roman"/>
              </a:rPr>
              <a:t>2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3</a:t>
            </a:r>
            <a:r>
              <a:rPr lang="ru-RU" sz="2400" baseline="-25000" dirty="0">
                <a:latin typeface="Calibri"/>
                <a:ea typeface="Calibri"/>
                <a:cs typeface="Times New Roman"/>
              </a:rPr>
              <a:t>5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, 14 = </a:t>
            </a:r>
            <a:r>
              <a:rPr lang="ru-RU" sz="2400" dirty="0">
                <a:highlight>
                  <a:srgbClr val="FFFF00"/>
                </a:highlight>
                <a:latin typeface="Calibri"/>
                <a:ea typeface="Calibri"/>
                <a:cs typeface="Times New Roman"/>
              </a:rPr>
              <a:t>2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4</a:t>
            </a:r>
            <a:r>
              <a:rPr lang="ru-RU" sz="2400" baseline="-25000" dirty="0">
                <a:latin typeface="Calibri"/>
                <a:ea typeface="Calibri"/>
                <a:cs typeface="Times New Roman"/>
              </a:rPr>
              <a:t>5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, 15 = 30</a:t>
            </a:r>
            <a:r>
              <a:rPr lang="ru-RU" sz="2400" baseline="-25000" dirty="0">
                <a:latin typeface="Calibri"/>
                <a:ea typeface="Calibri"/>
                <a:cs typeface="Times New Roman"/>
              </a:rPr>
              <a:t>5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, 16 = 31</a:t>
            </a:r>
            <a:r>
              <a:rPr lang="ru-RU" sz="2400" baseline="-25000" dirty="0">
                <a:latin typeface="Calibri"/>
                <a:ea typeface="Calibri"/>
                <a:cs typeface="Times New Roman"/>
              </a:rPr>
              <a:t>5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,  17 = 3</a:t>
            </a:r>
            <a:r>
              <a:rPr lang="ru-RU" sz="2400" dirty="0">
                <a:highlight>
                  <a:srgbClr val="FFFF00"/>
                </a:highlight>
                <a:latin typeface="Calibri"/>
                <a:ea typeface="Calibri"/>
                <a:cs typeface="Times New Roman"/>
              </a:rPr>
              <a:t>2</a:t>
            </a:r>
            <a:r>
              <a:rPr lang="ru-RU" sz="2400" baseline="-25000" dirty="0">
                <a:latin typeface="Calibri"/>
                <a:ea typeface="Calibri"/>
                <a:cs typeface="Times New Roman"/>
              </a:rPr>
              <a:t>5 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.</a:t>
            </a: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ru-RU" sz="2400" dirty="0">
                <a:latin typeface="Calibri"/>
                <a:ea typeface="Calibri"/>
                <a:cs typeface="Times New Roman"/>
              </a:rPr>
              <a:t>считаем цифры 2 – получается 7 штук</a:t>
            </a: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ru-RU" sz="2400" dirty="0">
                <a:latin typeface="Calibri"/>
                <a:ea typeface="Calibri"/>
                <a:cs typeface="Times New Roman"/>
              </a:rPr>
              <a:t>таким образом, верный ответ – </a:t>
            </a:r>
            <a:r>
              <a:rPr lang="ru-RU" sz="2400" dirty="0">
                <a:highlight>
                  <a:srgbClr val="FFFF00"/>
                </a:highlight>
                <a:latin typeface="Calibri"/>
                <a:ea typeface="Calibri"/>
                <a:cs typeface="Times New Roman"/>
              </a:rPr>
              <a:t>7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 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458184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38" y="50420"/>
            <a:ext cx="9005658" cy="6807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88171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676456" cy="1588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300"/>
              </a:spcAft>
            </a:pPr>
            <a:r>
              <a:rPr lang="x-none" sz="2400" b="1">
                <a:latin typeface="Cambria"/>
                <a:ea typeface="Times New Roman"/>
              </a:rPr>
              <a:t>Еще пример задания:</a:t>
            </a:r>
            <a:endParaRPr lang="ru-RU" sz="2400" b="1" dirty="0">
              <a:latin typeface="Cambria"/>
              <a:ea typeface="Times New Roman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Р-6</a:t>
            </a:r>
            <a:r>
              <a:rPr lang="ru-RU" dirty="0">
                <a:latin typeface="Calibri"/>
                <a:ea typeface="Calibri"/>
                <a:cs typeface="Times New Roman"/>
              </a:rPr>
              <a:t>. </a:t>
            </a:r>
            <a:r>
              <a:rPr lang="ru-RU" i="1" dirty="0">
                <a:latin typeface="Calibri"/>
                <a:ea typeface="Calibri"/>
                <a:cs typeface="Times New Roman"/>
              </a:rPr>
              <a:t>Укажите через запятую в порядке возрастания все десятичные числа, не превосходящие </a:t>
            </a:r>
            <a:r>
              <a:rPr lang="ru-RU" dirty="0">
                <a:latin typeface="Calibri"/>
                <a:ea typeface="Calibri"/>
                <a:cs typeface="Times New Roman"/>
              </a:rPr>
              <a:t>30</a:t>
            </a:r>
            <a:r>
              <a:rPr lang="ru-RU" i="1" dirty="0">
                <a:latin typeface="Calibri"/>
                <a:ea typeface="Calibri"/>
                <a:cs typeface="Times New Roman"/>
              </a:rPr>
              <a:t>, запись которых в системе счисления с основанием 5 начинается на 3?   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76" y="1988840"/>
            <a:ext cx="9079031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77496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8892480" cy="1269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300"/>
              </a:spcAft>
            </a:pPr>
            <a:r>
              <a:rPr lang="x-none" sz="2400" b="1">
                <a:latin typeface="Cambria"/>
                <a:ea typeface="Times New Roman"/>
              </a:rPr>
              <a:t>Еще пример задания:</a:t>
            </a:r>
            <a:endParaRPr lang="ru-RU" sz="2400" b="1" dirty="0">
              <a:latin typeface="Cambria"/>
              <a:ea typeface="Times New Roman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Р-05</a:t>
            </a:r>
            <a:r>
              <a:rPr lang="ru-RU" dirty="0">
                <a:latin typeface="Calibri"/>
                <a:ea typeface="Calibri"/>
                <a:cs typeface="Times New Roman"/>
              </a:rPr>
              <a:t>. </a:t>
            </a:r>
            <a:r>
              <a:rPr lang="ru-RU" i="1" dirty="0">
                <a:latin typeface="Calibri"/>
                <a:ea typeface="Calibri"/>
                <a:cs typeface="Times New Roman"/>
              </a:rPr>
              <a:t>Укажите через запятую в порядке возрастания все основания систем счисления, в которых запись числа 71 оканчивается на 13.  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8532440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1289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136904" cy="1269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300"/>
              </a:spcAft>
            </a:pPr>
            <a:r>
              <a:rPr lang="x-none" sz="2400" b="1">
                <a:latin typeface="Cambria"/>
                <a:ea typeface="Times New Roman"/>
              </a:rPr>
              <a:t>Еще пример задания:</a:t>
            </a:r>
            <a:endParaRPr lang="ru-RU" sz="2400" b="1" dirty="0">
              <a:latin typeface="Cambria"/>
              <a:ea typeface="Times New Roman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Р-04</a:t>
            </a:r>
            <a:r>
              <a:rPr lang="ru-RU" dirty="0">
                <a:latin typeface="Calibri"/>
                <a:ea typeface="Calibri"/>
                <a:cs typeface="Times New Roman"/>
              </a:rPr>
              <a:t>. </a:t>
            </a:r>
            <a:r>
              <a:rPr lang="ru-RU" i="1" dirty="0">
                <a:latin typeface="Calibri"/>
                <a:ea typeface="Calibri"/>
                <a:cs typeface="Times New Roman"/>
              </a:rPr>
              <a:t>Укажите через запятую в порядке возрастания все основания систем счисления, в которых запись числа 86 оканчивается на 22.  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86209"/>
            <a:ext cx="8208912" cy="5473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10152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8928992" cy="6552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07496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928992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5952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950" y="1842"/>
            <a:ext cx="8581497" cy="1192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300"/>
              </a:spcAft>
            </a:pPr>
            <a:r>
              <a:rPr lang="ru-RU" sz="2400" b="1" dirty="0">
                <a:latin typeface="Cambria"/>
                <a:ea typeface="Times New Roman"/>
              </a:rPr>
              <a:t>Ещё п</a:t>
            </a:r>
            <a:r>
              <a:rPr lang="x-none" sz="2400" b="1">
                <a:latin typeface="Cambria"/>
                <a:ea typeface="Times New Roman"/>
              </a:rPr>
              <a:t>ример задания:</a:t>
            </a:r>
            <a:endParaRPr lang="ru-RU" sz="2400" b="1" dirty="0">
              <a:latin typeface="Cambria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Р-23</a:t>
            </a:r>
            <a:r>
              <a:rPr lang="ru-RU" dirty="0">
                <a:latin typeface="Calibri"/>
                <a:ea typeface="Calibri"/>
                <a:cs typeface="Times New Roman"/>
              </a:rPr>
              <a:t>. Значение арифметического выражения:  9</a:t>
            </a:r>
            <a:r>
              <a:rPr lang="ru-RU" baseline="30000" dirty="0">
                <a:latin typeface="Calibri"/>
                <a:ea typeface="Calibri"/>
                <a:cs typeface="Times New Roman"/>
              </a:rPr>
              <a:t>9</a:t>
            </a:r>
            <a:r>
              <a:rPr lang="ru-RU" dirty="0">
                <a:latin typeface="Calibri"/>
                <a:ea typeface="Calibri"/>
                <a:cs typeface="Times New Roman"/>
              </a:rPr>
              <a:t> – 3</a:t>
            </a:r>
            <a:r>
              <a:rPr lang="ru-RU" baseline="30000" dirty="0">
                <a:latin typeface="Calibri"/>
                <a:ea typeface="Calibri"/>
                <a:cs typeface="Times New Roman"/>
              </a:rPr>
              <a:t>9</a:t>
            </a:r>
            <a:r>
              <a:rPr lang="ru-RU" dirty="0">
                <a:latin typeface="Calibri"/>
                <a:ea typeface="Calibri"/>
                <a:cs typeface="Times New Roman"/>
              </a:rPr>
              <a:t> + 9</a:t>
            </a:r>
            <a:r>
              <a:rPr lang="ru-RU" baseline="30000" dirty="0">
                <a:latin typeface="Calibri"/>
                <a:ea typeface="Calibri"/>
                <a:cs typeface="Times New Roman"/>
              </a:rPr>
              <a:t>19</a:t>
            </a:r>
            <a:r>
              <a:rPr lang="ru-RU" dirty="0">
                <a:latin typeface="Calibri"/>
                <a:ea typeface="Calibri"/>
                <a:cs typeface="Times New Roman"/>
              </a:rPr>
              <a:t> – 19 записали в системе счисления с основанием 3. Сколько цифр «2» содержится в этой записи?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32111" y="1268760"/>
            <a:ext cx="9121049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000" b="1" dirty="0">
                <a:latin typeface="Calibri"/>
                <a:ea typeface="Calibri"/>
                <a:cs typeface="Times New Roman"/>
              </a:rPr>
              <a:t>Решение: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000" dirty="0"/>
              <a:t>Приведём все числа к степеням тройки, учитывая, что 19=27-8=3</a:t>
            </a:r>
            <a:r>
              <a:rPr lang="ru-RU" sz="2000" baseline="30000" dirty="0"/>
              <a:t>3</a:t>
            </a:r>
            <a:r>
              <a:rPr lang="ru-RU" sz="2000" dirty="0"/>
              <a:t>-(2∙3</a:t>
            </a:r>
            <a:r>
              <a:rPr lang="ru-RU" sz="2000" baseline="30000" dirty="0"/>
              <a:t>1</a:t>
            </a:r>
            <a:r>
              <a:rPr lang="ru-RU" sz="2000" dirty="0"/>
              <a:t>+2∙3</a:t>
            </a:r>
            <a:r>
              <a:rPr lang="ru-RU" sz="2000" baseline="30000" dirty="0"/>
              <a:t>0</a:t>
            </a:r>
            <a:r>
              <a:rPr lang="ru-RU" sz="2000" dirty="0"/>
              <a:t>):</a:t>
            </a:r>
          </a:p>
          <a:p>
            <a:pPr marL="637540">
              <a:spcAft>
                <a:spcPts val="0"/>
              </a:spcAft>
            </a:pPr>
            <a:r>
              <a:rPr lang="ru-RU" sz="2000" dirty="0"/>
              <a:t>9</a:t>
            </a:r>
            <a:r>
              <a:rPr lang="ru-RU" sz="2000" baseline="30000" dirty="0"/>
              <a:t>9 </a:t>
            </a:r>
            <a:r>
              <a:rPr lang="ru-RU" sz="2000" dirty="0"/>
              <a:t>– 3</a:t>
            </a:r>
            <a:r>
              <a:rPr lang="ru-RU" sz="2000" baseline="30000" dirty="0"/>
              <a:t>9</a:t>
            </a:r>
            <a:r>
              <a:rPr lang="ru-RU" sz="2000" dirty="0"/>
              <a:t> + 9</a:t>
            </a:r>
            <a:r>
              <a:rPr lang="ru-RU" sz="2000" baseline="30000" dirty="0"/>
              <a:t>19 </a:t>
            </a:r>
            <a:r>
              <a:rPr lang="ru-RU" sz="2000" dirty="0"/>
              <a:t>– 19= (3</a:t>
            </a:r>
            <a:r>
              <a:rPr lang="ru-RU" sz="2000" baseline="30000" dirty="0"/>
              <a:t>2</a:t>
            </a:r>
            <a:r>
              <a:rPr lang="ru-RU" sz="2000" dirty="0"/>
              <a:t>)</a:t>
            </a:r>
            <a:r>
              <a:rPr lang="ru-RU" sz="2000" baseline="30000" dirty="0"/>
              <a:t>9</a:t>
            </a:r>
            <a:r>
              <a:rPr lang="ru-RU" sz="2000" dirty="0"/>
              <a:t> – 3</a:t>
            </a:r>
            <a:r>
              <a:rPr lang="ru-RU" sz="2000" baseline="30000" dirty="0"/>
              <a:t>9</a:t>
            </a:r>
            <a:r>
              <a:rPr lang="ru-RU" sz="2000" dirty="0"/>
              <a:t> + (3</a:t>
            </a:r>
            <a:r>
              <a:rPr lang="ru-RU" sz="2000" baseline="30000" dirty="0"/>
              <a:t>2</a:t>
            </a:r>
            <a:r>
              <a:rPr lang="ru-RU" sz="2000" dirty="0"/>
              <a:t>)</a:t>
            </a:r>
            <a:r>
              <a:rPr lang="ru-RU" sz="2000" baseline="30000" dirty="0"/>
              <a:t>19 </a:t>
            </a:r>
            <a:r>
              <a:rPr lang="ru-RU" sz="2000" dirty="0"/>
              <a:t>– (3</a:t>
            </a:r>
            <a:r>
              <a:rPr lang="ru-RU" sz="2000" baseline="30000" dirty="0"/>
              <a:t>3</a:t>
            </a:r>
            <a:r>
              <a:rPr lang="ru-RU" sz="2000" dirty="0"/>
              <a:t> – (2∙3</a:t>
            </a:r>
            <a:r>
              <a:rPr lang="ru-RU" sz="2000" baseline="30000" dirty="0"/>
              <a:t>1</a:t>
            </a:r>
            <a:r>
              <a:rPr lang="ru-RU" sz="2000" dirty="0"/>
              <a:t> + 2∙3</a:t>
            </a:r>
            <a:r>
              <a:rPr lang="ru-RU" sz="2000" baseline="30000" dirty="0"/>
              <a:t>0</a:t>
            </a:r>
            <a:r>
              <a:rPr lang="ru-RU" sz="2000" dirty="0"/>
              <a:t>)) = 3</a:t>
            </a:r>
            <a:r>
              <a:rPr lang="ru-RU" sz="2000" baseline="30000" dirty="0"/>
              <a:t>18</a:t>
            </a:r>
            <a:r>
              <a:rPr lang="ru-RU" sz="2000" dirty="0"/>
              <a:t> – 3</a:t>
            </a:r>
            <a:r>
              <a:rPr lang="ru-RU" sz="2000" baseline="30000" dirty="0"/>
              <a:t>9</a:t>
            </a:r>
            <a:r>
              <a:rPr lang="ru-RU" sz="2000" dirty="0"/>
              <a:t> + 3</a:t>
            </a:r>
            <a:r>
              <a:rPr lang="ru-RU" sz="2000" baseline="30000" dirty="0"/>
              <a:t>38 </a:t>
            </a:r>
            <a:r>
              <a:rPr lang="ru-RU" sz="2000" dirty="0"/>
              <a:t>– 3</a:t>
            </a:r>
            <a:r>
              <a:rPr lang="ru-RU" sz="2000" baseline="30000" dirty="0"/>
              <a:t>3</a:t>
            </a:r>
            <a:r>
              <a:rPr lang="ru-RU" sz="2000" dirty="0"/>
              <a:t> + 2∙3</a:t>
            </a:r>
            <a:r>
              <a:rPr lang="ru-RU" sz="2000" baseline="30000" dirty="0"/>
              <a:t>1</a:t>
            </a:r>
            <a:r>
              <a:rPr lang="ru-RU" sz="2000" dirty="0"/>
              <a:t> + 2∙3</a:t>
            </a:r>
            <a:r>
              <a:rPr lang="ru-RU" sz="2000" baseline="30000" dirty="0"/>
              <a:t>0</a:t>
            </a:r>
            <a:endParaRPr lang="ru-RU" sz="2000" dirty="0"/>
          </a:p>
          <a:p>
            <a:pPr lvl="0">
              <a:spcAft>
                <a:spcPts val="0"/>
              </a:spcAft>
            </a:pPr>
            <a:r>
              <a:rPr lang="ru-RU" sz="2000" dirty="0" smtClean="0"/>
              <a:t>2) Перепишем </a:t>
            </a:r>
            <a:r>
              <a:rPr lang="ru-RU" sz="2000" dirty="0"/>
              <a:t>выражение, располагая степени тройки в порядке убывания: </a:t>
            </a:r>
            <a:br>
              <a:rPr lang="ru-RU" sz="2000" dirty="0"/>
            </a:br>
            <a:r>
              <a:rPr lang="ru-RU" sz="2000" dirty="0"/>
              <a:t> 3</a:t>
            </a:r>
            <a:r>
              <a:rPr lang="ru-RU" sz="2000" baseline="30000" dirty="0"/>
              <a:t>18</a:t>
            </a:r>
            <a:r>
              <a:rPr lang="ru-RU" sz="2000" dirty="0"/>
              <a:t> – 3</a:t>
            </a:r>
            <a:r>
              <a:rPr lang="ru-RU" sz="2000" baseline="30000" dirty="0"/>
              <a:t>9</a:t>
            </a:r>
            <a:r>
              <a:rPr lang="ru-RU" sz="2000" dirty="0"/>
              <a:t> + 3</a:t>
            </a:r>
            <a:r>
              <a:rPr lang="ru-RU" sz="2000" baseline="30000" dirty="0"/>
              <a:t>38 </a:t>
            </a:r>
            <a:r>
              <a:rPr lang="ru-RU" sz="2000" dirty="0"/>
              <a:t>– 3</a:t>
            </a:r>
            <a:r>
              <a:rPr lang="ru-RU" sz="2000" baseline="30000" dirty="0"/>
              <a:t>3</a:t>
            </a:r>
            <a:r>
              <a:rPr lang="ru-RU" sz="2000" dirty="0"/>
              <a:t> + 2∙3</a:t>
            </a:r>
            <a:r>
              <a:rPr lang="ru-RU" sz="2000" baseline="30000" dirty="0"/>
              <a:t>1</a:t>
            </a:r>
            <a:r>
              <a:rPr lang="ru-RU" sz="2000" dirty="0"/>
              <a:t> + 2∙3</a:t>
            </a:r>
            <a:r>
              <a:rPr lang="ru-RU" sz="2000" baseline="30000" dirty="0"/>
              <a:t>0</a:t>
            </a:r>
            <a:r>
              <a:rPr lang="ru-RU" sz="2000" dirty="0"/>
              <a:t> = 3</a:t>
            </a:r>
            <a:r>
              <a:rPr lang="ru-RU" sz="2000" baseline="30000" dirty="0"/>
              <a:t>38 </a:t>
            </a:r>
            <a:r>
              <a:rPr lang="ru-RU" sz="2000" dirty="0"/>
              <a:t>+ 3</a:t>
            </a:r>
            <a:r>
              <a:rPr lang="ru-RU" sz="2000" baseline="30000" dirty="0"/>
              <a:t>18</a:t>
            </a:r>
            <a:r>
              <a:rPr lang="ru-RU" sz="2000" dirty="0"/>
              <a:t> – 3</a:t>
            </a:r>
            <a:r>
              <a:rPr lang="ru-RU" sz="2000" baseline="30000" dirty="0"/>
              <a:t>9</a:t>
            </a:r>
            <a:r>
              <a:rPr lang="ru-RU" sz="2000" dirty="0"/>
              <a:t> </a:t>
            </a:r>
            <a:r>
              <a:rPr lang="ru-RU" sz="2000" baseline="30000" dirty="0"/>
              <a:t> </a:t>
            </a:r>
            <a:r>
              <a:rPr lang="ru-RU" sz="2000" dirty="0"/>
              <a:t>– 3</a:t>
            </a:r>
            <a:r>
              <a:rPr lang="ru-RU" sz="2000" baseline="30000" dirty="0"/>
              <a:t>3</a:t>
            </a:r>
            <a:r>
              <a:rPr lang="ru-RU" sz="2000" dirty="0"/>
              <a:t> + 2∙3</a:t>
            </a:r>
            <a:r>
              <a:rPr lang="ru-RU" sz="2000" baseline="30000" dirty="0"/>
              <a:t>1</a:t>
            </a:r>
            <a:r>
              <a:rPr lang="ru-RU" sz="2000" dirty="0"/>
              <a:t> + 2∙3</a:t>
            </a:r>
            <a:r>
              <a:rPr lang="ru-RU" sz="2000" baseline="30000" dirty="0"/>
              <a:t>0</a:t>
            </a:r>
            <a:endParaRPr lang="ru-RU" sz="2000" dirty="0"/>
          </a:p>
          <a:p>
            <a:pPr lvl="0">
              <a:spcAft>
                <a:spcPts val="0"/>
              </a:spcAft>
            </a:pPr>
            <a:r>
              <a:rPr lang="ru-RU" sz="2000" dirty="0" smtClean="0"/>
              <a:t>3) Сначала </a:t>
            </a:r>
            <a:r>
              <a:rPr lang="ru-RU" sz="2000" dirty="0"/>
              <a:t>рассмотрим часть выражения, в которой имеется два расположенных подряд «минуса»: 3</a:t>
            </a:r>
            <a:r>
              <a:rPr lang="ru-RU" sz="2000" baseline="30000" dirty="0"/>
              <a:t>18</a:t>
            </a:r>
            <a:r>
              <a:rPr lang="ru-RU" sz="2000" dirty="0"/>
              <a:t> - 3</a:t>
            </a:r>
            <a:r>
              <a:rPr lang="ru-RU" sz="2000" baseline="30000" dirty="0"/>
              <a:t>9</a:t>
            </a:r>
            <a:r>
              <a:rPr lang="ru-RU" sz="2000" dirty="0"/>
              <a:t> ‑ 3</a:t>
            </a:r>
            <a:r>
              <a:rPr lang="ru-RU" sz="2000" baseline="30000" dirty="0"/>
              <a:t>3</a:t>
            </a:r>
            <a:r>
              <a:rPr lang="ru-RU" sz="2000" dirty="0"/>
              <a:t>: </a:t>
            </a:r>
          </a:p>
          <a:p>
            <a:pPr marL="742950" lvl="1" indent="-285750">
              <a:spcAft>
                <a:spcPts val="0"/>
              </a:spcAft>
              <a:buFont typeface="+mj-lt"/>
              <a:buAutoNum type="alphaLcPeriod"/>
              <a:tabLst>
                <a:tab pos="914400" algn="l"/>
              </a:tabLst>
            </a:pPr>
            <a:r>
              <a:rPr lang="ru-RU" sz="2000" dirty="0"/>
              <a:t>найдём разность двух крайних чисел:  3</a:t>
            </a:r>
            <a:r>
              <a:rPr lang="ru-RU" sz="2000" baseline="30000" dirty="0"/>
              <a:t>18</a:t>
            </a:r>
            <a:r>
              <a:rPr lang="ru-RU" sz="2000" dirty="0"/>
              <a:t> </a:t>
            </a:r>
            <a:r>
              <a:rPr lang="ru-RU" sz="2000" baseline="30000" dirty="0"/>
              <a:t> </a:t>
            </a:r>
            <a:r>
              <a:rPr lang="ru-RU" sz="2000" dirty="0"/>
              <a:t>– 3</a:t>
            </a:r>
            <a:r>
              <a:rPr lang="ru-RU" sz="2000" baseline="30000" dirty="0"/>
              <a:t>3</a:t>
            </a:r>
            <a:r>
              <a:rPr lang="ru-RU" sz="2000" dirty="0"/>
              <a:t>, в её троичной записи 18 – 3=15 «двоек» и 3 «нуля»; </a:t>
            </a:r>
          </a:p>
          <a:p>
            <a:pPr marL="742950" lvl="1" indent="-285750">
              <a:spcAft>
                <a:spcPts val="0"/>
              </a:spcAft>
              <a:buFont typeface="+mj-lt"/>
              <a:buAutoNum type="alphaLcPeriod"/>
              <a:tabLst>
                <a:tab pos="914400" algn="l"/>
              </a:tabLst>
            </a:pPr>
            <a:r>
              <a:rPr lang="ru-RU" sz="2000" dirty="0"/>
              <a:t>вычтем из этого числа значение 3</a:t>
            </a:r>
            <a:r>
              <a:rPr lang="ru-RU" sz="2000" baseline="30000" dirty="0"/>
              <a:t>9</a:t>
            </a:r>
            <a:r>
              <a:rPr lang="ru-RU" sz="2000" dirty="0"/>
              <a:t>: одна из «двоек» (на 10-й справа позиции) уменьшится на 1, остальные цифры не изменятся;</a:t>
            </a:r>
          </a:p>
          <a:p>
            <a:pPr marL="742950" lvl="1" indent="-285750">
              <a:spcAft>
                <a:spcPts val="0"/>
              </a:spcAft>
              <a:buFont typeface="+mj-lt"/>
              <a:buAutoNum type="alphaLcPeriod"/>
              <a:tabLst>
                <a:tab pos="914400" algn="l"/>
              </a:tabLst>
            </a:pPr>
            <a:r>
              <a:rPr lang="ru-RU" sz="2000" dirty="0"/>
              <a:t>итак, троичная запись разности 3</a:t>
            </a:r>
            <a:r>
              <a:rPr lang="ru-RU" sz="2000" baseline="30000" dirty="0"/>
              <a:t>18</a:t>
            </a:r>
            <a:r>
              <a:rPr lang="ru-RU" sz="2000" dirty="0"/>
              <a:t> – 3</a:t>
            </a:r>
            <a:r>
              <a:rPr lang="ru-RU" sz="2000" baseline="30000" dirty="0"/>
              <a:t>9</a:t>
            </a:r>
            <a:r>
              <a:rPr lang="ru-RU" sz="2000" dirty="0"/>
              <a:t> </a:t>
            </a:r>
            <a:r>
              <a:rPr lang="ru-RU" sz="2000" baseline="30000" dirty="0"/>
              <a:t> </a:t>
            </a:r>
            <a:r>
              <a:rPr lang="ru-RU" sz="2000" dirty="0"/>
              <a:t>– 3</a:t>
            </a:r>
            <a:r>
              <a:rPr lang="ru-RU" sz="2000" baseline="30000" dirty="0"/>
              <a:t>3</a:t>
            </a:r>
            <a:r>
              <a:rPr lang="ru-RU" sz="2000" dirty="0"/>
              <a:t>  содержит 15 – 1=14 «двоек», одну «единицу» и 3 «нуля»</a:t>
            </a:r>
            <a:endParaRPr lang="ru-RU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542053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80"/>
            <a:ext cx="903649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8988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8244408" cy="1269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300"/>
              </a:spcAft>
            </a:pPr>
            <a:r>
              <a:rPr lang="x-none" sz="2400" b="1">
                <a:latin typeface="Cambria"/>
                <a:ea typeface="Times New Roman"/>
              </a:rPr>
              <a:t>Еще пример задания:</a:t>
            </a:r>
            <a:endParaRPr lang="ru-RU" sz="2400" b="1" dirty="0">
              <a:latin typeface="Cambria"/>
              <a:ea typeface="Times New Roman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Р-00</a:t>
            </a:r>
            <a:r>
              <a:rPr lang="ru-RU" dirty="0">
                <a:latin typeface="Calibri"/>
                <a:ea typeface="Calibri"/>
                <a:cs typeface="Times New Roman"/>
              </a:rPr>
              <a:t>. </a:t>
            </a:r>
            <a:r>
              <a:rPr lang="ru-RU" i="1" dirty="0">
                <a:latin typeface="Calibri"/>
                <a:ea typeface="Calibri"/>
                <a:cs typeface="Times New Roman"/>
              </a:rPr>
              <a:t>Запись числа 30</a:t>
            </a:r>
            <a:r>
              <a:rPr lang="ru-RU" i="1" baseline="-25000" dirty="0">
                <a:latin typeface="Calibri"/>
                <a:ea typeface="Calibri"/>
                <a:cs typeface="Times New Roman"/>
              </a:rPr>
              <a:t>10</a:t>
            </a:r>
            <a:r>
              <a:rPr lang="ru-RU" i="1" dirty="0">
                <a:latin typeface="Calibri"/>
                <a:ea typeface="Calibri"/>
                <a:cs typeface="Times New Roman"/>
              </a:rPr>
              <a:t> в системе счисления с основанием N оканчивается на 0 и содержит 4 цифры. Чему равно основание этой системы счисления N?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76" y="1700808"/>
            <a:ext cx="9490696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3406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89844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ru-RU" sz="2400" b="1" u="sng" dirty="0" smtClean="0"/>
              <a:t>Решение:</a:t>
            </a:r>
          </a:p>
          <a:p>
            <a:pPr lvl="0">
              <a:spcAft>
                <a:spcPts val="0"/>
              </a:spcAft>
            </a:pPr>
            <a:r>
              <a:rPr lang="ru-RU" sz="2400" dirty="0" smtClean="0"/>
              <a:t>4) Прибавим </a:t>
            </a:r>
            <a:r>
              <a:rPr lang="ru-RU" sz="2400" dirty="0"/>
              <a:t>к полученному значению сумму: 2∙3</a:t>
            </a:r>
            <a:r>
              <a:rPr lang="ru-RU" sz="2400" baseline="30000" dirty="0"/>
              <a:t>1</a:t>
            </a:r>
            <a:r>
              <a:rPr lang="ru-RU" sz="2400" dirty="0"/>
              <a:t> + 2∙3</a:t>
            </a:r>
            <a:r>
              <a:rPr lang="ru-RU" sz="2400" baseline="30000" dirty="0"/>
              <a:t>0</a:t>
            </a:r>
            <a:r>
              <a:rPr lang="ru-RU" sz="2400" dirty="0"/>
              <a:t> = 22</a:t>
            </a:r>
            <a:r>
              <a:rPr lang="ru-RU" sz="2400" baseline="-25000" dirty="0"/>
              <a:t>3</a:t>
            </a:r>
            <a:r>
              <a:rPr lang="ru-RU" sz="2400" dirty="0"/>
              <a:t>. В троичной записи результата два крайних справа нуля заменяются на «двойки», остаётся один ноль. Общее количество «двоек»: 14+2=16.  </a:t>
            </a:r>
          </a:p>
          <a:p>
            <a:pPr lvl="0">
              <a:spcAft>
                <a:spcPts val="0"/>
              </a:spcAft>
            </a:pPr>
            <a:r>
              <a:rPr lang="ru-RU" sz="2400" dirty="0" smtClean="0"/>
              <a:t>5) Прибавление </a:t>
            </a:r>
            <a:r>
              <a:rPr lang="ru-RU" sz="2400" dirty="0"/>
              <a:t>значения 3</a:t>
            </a:r>
            <a:r>
              <a:rPr lang="ru-RU" sz="2400" baseline="30000" dirty="0"/>
              <a:t>38</a:t>
            </a:r>
            <a:r>
              <a:rPr lang="ru-RU" sz="2400" dirty="0"/>
              <a:t> не изменит количества «двоек» в троичном числе: слева от имеющихся цифр появятся ещё 38 – 18=20 «нулей»  и одна «единица» – на 39-й справа позиции.</a:t>
            </a:r>
          </a:p>
          <a:p>
            <a:pPr lvl="0">
              <a:spcAft>
                <a:spcPts val="0"/>
              </a:spcAft>
            </a:pPr>
            <a:r>
              <a:rPr lang="ru-RU" sz="2400" dirty="0" smtClean="0"/>
              <a:t>6)Итак</a:t>
            </a:r>
            <a:r>
              <a:rPr lang="ru-RU" sz="2400" dirty="0"/>
              <a:t>, результат, записанный в троичной системе, содержит 39 цифр. Его состав: 16 «двоек», 2 «единицы» (их позиции: 39-я и 10-я справа) и 21 «нуль» (39-16-2=21).</a:t>
            </a:r>
          </a:p>
          <a:p>
            <a:pPr lvl="0">
              <a:spcAft>
                <a:spcPts val="0"/>
              </a:spcAft>
            </a:pPr>
            <a:r>
              <a:rPr lang="ru-RU" sz="2400" dirty="0" smtClean="0"/>
              <a:t>7) Ответ</a:t>
            </a:r>
            <a:r>
              <a:rPr lang="ru-RU" sz="2400" dirty="0"/>
              <a:t>: </a:t>
            </a:r>
            <a:r>
              <a:rPr lang="ru-RU" sz="2400" dirty="0">
                <a:highlight>
                  <a:srgbClr val="FFFF00"/>
                </a:highlight>
              </a:rPr>
              <a:t>16</a:t>
            </a:r>
            <a:r>
              <a:rPr lang="ru-RU" sz="2400" dirty="0"/>
              <a:t>.</a:t>
            </a:r>
            <a:endParaRPr 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5216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182" y="0"/>
            <a:ext cx="8866297" cy="151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300"/>
              </a:spcAft>
            </a:pPr>
            <a:r>
              <a:rPr lang="ru-RU" sz="2400" b="1" dirty="0">
                <a:latin typeface="Cambria"/>
                <a:ea typeface="Times New Roman"/>
              </a:rPr>
              <a:t>Ещё п</a:t>
            </a:r>
            <a:r>
              <a:rPr lang="x-none" sz="2400" b="1">
                <a:latin typeface="Cambria"/>
                <a:ea typeface="Times New Roman"/>
              </a:rPr>
              <a:t>ример задания:</a:t>
            </a:r>
            <a:endParaRPr lang="ru-RU" sz="2400" b="1" dirty="0">
              <a:latin typeface="Cambria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Р-22</a:t>
            </a:r>
            <a:r>
              <a:rPr lang="ru-RU" dirty="0">
                <a:latin typeface="Calibri"/>
                <a:ea typeface="Calibri"/>
                <a:cs typeface="Times New Roman"/>
              </a:rPr>
              <a:t>. Значение арифметического выражения: </a:t>
            </a:r>
            <a:r>
              <a:rPr lang="ru-RU" b="1" dirty="0">
                <a:latin typeface="Calibri"/>
                <a:ea typeface="Calibri"/>
                <a:cs typeface="Times New Roman"/>
              </a:rPr>
              <a:t>9</a:t>
            </a:r>
            <a:r>
              <a:rPr lang="ru-RU" b="1" baseline="30000" dirty="0">
                <a:latin typeface="Calibri"/>
                <a:ea typeface="Calibri"/>
                <a:cs typeface="Times New Roman"/>
              </a:rPr>
              <a:t>8</a:t>
            </a:r>
            <a:r>
              <a:rPr lang="ru-RU" b="1" dirty="0">
                <a:latin typeface="Calibri"/>
                <a:ea typeface="Calibri"/>
                <a:cs typeface="Times New Roman"/>
              </a:rPr>
              <a:t> + 3</a:t>
            </a:r>
            <a:r>
              <a:rPr lang="ru-RU" b="1" baseline="30000" dirty="0">
                <a:latin typeface="Calibri"/>
                <a:ea typeface="Calibri"/>
                <a:cs typeface="Times New Roman"/>
              </a:rPr>
              <a:t>5</a:t>
            </a:r>
            <a:r>
              <a:rPr lang="ru-RU" b="1" dirty="0">
                <a:latin typeface="Calibri"/>
                <a:ea typeface="Calibri"/>
                <a:cs typeface="Times New Roman"/>
              </a:rPr>
              <a:t> – 9</a:t>
            </a:r>
            <a:r>
              <a:rPr lang="ru-RU" dirty="0">
                <a:latin typeface="Calibri"/>
                <a:ea typeface="Calibri"/>
                <a:cs typeface="Times New Roman"/>
              </a:rPr>
              <a:t>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записали в системе счисления с основанием 3. Сколько цифр «2» содержится в этой записи?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132856"/>
            <a:ext cx="9144000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800" b="1" dirty="0">
                <a:latin typeface="Calibri"/>
                <a:ea typeface="Calibri"/>
                <a:cs typeface="Times New Roman"/>
              </a:rPr>
              <a:t>Решение: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latin typeface="Calibri"/>
                <a:ea typeface="Calibri"/>
                <a:cs typeface="Times New Roman"/>
              </a:rPr>
              <a:t>приведём все слагаемые к виду 3</a:t>
            </a:r>
            <a:r>
              <a:rPr lang="ru-RU" sz="2800" baseline="30000" dirty="0">
                <a:latin typeface="Calibri"/>
                <a:ea typeface="Calibri"/>
                <a:cs typeface="Times New Roman"/>
              </a:rPr>
              <a:t>N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> и расставим в порядке убывания степеней:</a:t>
            </a:r>
          </a:p>
          <a:p>
            <a:pPr marL="637540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Calibri"/>
                <a:ea typeface="Calibri"/>
                <a:cs typeface="Times New Roman"/>
              </a:rPr>
              <a:t>9</a:t>
            </a:r>
            <a:r>
              <a:rPr lang="ru-RU" sz="2800" b="1" baseline="30000" dirty="0">
                <a:latin typeface="Calibri"/>
                <a:ea typeface="Calibri"/>
                <a:cs typeface="Times New Roman"/>
              </a:rPr>
              <a:t>8</a:t>
            </a:r>
            <a:r>
              <a:rPr lang="ru-RU" sz="2800" b="1" dirty="0">
                <a:latin typeface="Calibri"/>
                <a:ea typeface="Calibri"/>
                <a:cs typeface="Times New Roman"/>
              </a:rPr>
              <a:t> + 3</a:t>
            </a:r>
            <a:r>
              <a:rPr lang="ru-RU" sz="2800" b="1" baseline="30000" dirty="0">
                <a:latin typeface="Calibri"/>
                <a:ea typeface="Calibri"/>
                <a:cs typeface="Times New Roman"/>
              </a:rPr>
              <a:t>5</a:t>
            </a:r>
            <a:r>
              <a:rPr lang="ru-RU" sz="2800" b="1" dirty="0">
                <a:latin typeface="Calibri"/>
                <a:ea typeface="Calibri"/>
                <a:cs typeface="Times New Roman"/>
              </a:rPr>
              <a:t> – 9 = 3</a:t>
            </a:r>
            <a:r>
              <a:rPr lang="ru-RU" sz="2800" b="1" baseline="30000" dirty="0">
                <a:latin typeface="Calibri"/>
                <a:ea typeface="Calibri"/>
                <a:cs typeface="Times New Roman"/>
              </a:rPr>
              <a:t>16</a:t>
            </a:r>
            <a:r>
              <a:rPr lang="ru-RU" sz="2800" b="1" dirty="0">
                <a:latin typeface="Calibri"/>
                <a:ea typeface="Calibri"/>
                <a:cs typeface="Times New Roman"/>
              </a:rPr>
              <a:t> + 3</a:t>
            </a:r>
            <a:r>
              <a:rPr lang="ru-RU" sz="2800" b="1" baseline="30000" dirty="0">
                <a:latin typeface="Calibri"/>
                <a:ea typeface="Calibri"/>
                <a:cs typeface="Times New Roman"/>
              </a:rPr>
              <a:t>5</a:t>
            </a:r>
            <a:r>
              <a:rPr lang="ru-RU" sz="2800" b="1" dirty="0">
                <a:latin typeface="Calibri"/>
                <a:ea typeface="Calibri"/>
                <a:cs typeface="Times New Roman"/>
              </a:rPr>
              <a:t> – 3</a:t>
            </a:r>
            <a:r>
              <a:rPr lang="ru-RU" sz="2800" b="1" baseline="30000" dirty="0">
                <a:latin typeface="Calibri"/>
                <a:ea typeface="Calibri"/>
                <a:cs typeface="Times New Roman"/>
              </a:rPr>
              <a:t>2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latin typeface="Calibri"/>
                <a:ea typeface="Calibri"/>
                <a:cs typeface="Times New Roman"/>
              </a:rPr>
              <a:t>первое слагаемое, 3</a:t>
            </a:r>
            <a:r>
              <a:rPr lang="ru-RU" sz="2800" baseline="30000" dirty="0">
                <a:latin typeface="Calibri"/>
                <a:ea typeface="Calibri"/>
                <a:cs typeface="Times New Roman"/>
              </a:rPr>
              <a:t>16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>, даёт в троичной записи одну единицу – она нас не интересует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latin typeface="Calibri"/>
                <a:ea typeface="Calibri"/>
                <a:cs typeface="Times New Roman"/>
              </a:rPr>
              <a:t>пара </a:t>
            </a:r>
            <a:r>
              <a:rPr lang="ru-RU" sz="2800" b="1" dirty="0">
                <a:latin typeface="Calibri"/>
                <a:ea typeface="Calibri"/>
                <a:cs typeface="Times New Roman"/>
              </a:rPr>
              <a:t>3</a:t>
            </a:r>
            <a:r>
              <a:rPr lang="ru-RU" sz="2800" b="1" baseline="30000" dirty="0">
                <a:latin typeface="Calibri"/>
                <a:ea typeface="Calibri"/>
                <a:cs typeface="Times New Roman"/>
              </a:rPr>
              <a:t>5</a:t>
            </a:r>
            <a:r>
              <a:rPr lang="ru-RU" sz="2800" b="1" dirty="0">
                <a:latin typeface="Calibri"/>
                <a:ea typeface="Calibri"/>
                <a:cs typeface="Times New Roman"/>
              </a:rPr>
              <a:t> – 3</a:t>
            </a:r>
            <a:r>
              <a:rPr lang="ru-RU" sz="2800" b="1" baseline="30000" dirty="0">
                <a:latin typeface="Calibri"/>
                <a:ea typeface="Calibri"/>
                <a:cs typeface="Times New Roman"/>
              </a:rPr>
              <a:t>2</a:t>
            </a:r>
            <a:r>
              <a:rPr lang="ru-RU" sz="2800" b="1" dirty="0">
                <a:latin typeface="Calibri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Calibri"/>
                <a:ea typeface="Calibri"/>
                <a:cs typeface="Times New Roman"/>
              </a:rPr>
              <a:t>даёт</a:t>
            </a:r>
            <a:r>
              <a:rPr lang="en-US" sz="2800" dirty="0">
                <a:latin typeface="Calibri"/>
                <a:ea typeface="Calibri"/>
                <a:cs typeface="Times New Roman"/>
              </a:rPr>
              <a:t> 5 – 2 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>= 3 двойки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latin typeface="Calibri"/>
                <a:ea typeface="Calibri"/>
                <a:cs typeface="Times New Roman"/>
              </a:rPr>
              <a:t>Ответ: </a:t>
            </a:r>
            <a:r>
              <a:rPr lang="ru-RU" sz="2800" dirty="0">
                <a:highlight>
                  <a:srgbClr val="FFFF00"/>
                </a:highlight>
                <a:latin typeface="Calibri"/>
                <a:ea typeface="Calibri"/>
                <a:cs typeface="Times New Roman"/>
              </a:rPr>
              <a:t>3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>.</a:t>
            </a:r>
            <a:endParaRPr lang="ru-RU" sz="2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49336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3336"/>
            <a:ext cx="8604448" cy="1192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300"/>
              </a:spcAft>
            </a:pPr>
            <a:r>
              <a:rPr lang="ru-RU" sz="2400" b="1" dirty="0">
                <a:latin typeface="Cambria"/>
                <a:ea typeface="Times New Roman"/>
              </a:rPr>
              <a:t>Ещё п</a:t>
            </a:r>
            <a:r>
              <a:rPr lang="x-none" sz="2400" b="1">
                <a:latin typeface="Cambria"/>
                <a:ea typeface="Times New Roman"/>
              </a:rPr>
              <a:t>ример задания:</a:t>
            </a:r>
            <a:endParaRPr lang="ru-RU" sz="2400" b="1" dirty="0">
              <a:latin typeface="Cambria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Р-21</a:t>
            </a:r>
            <a:r>
              <a:rPr lang="ru-RU" dirty="0">
                <a:latin typeface="Calibri"/>
                <a:ea typeface="Calibri"/>
                <a:cs typeface="Times New Roman"/>
              </a:rPr>
              <a:t>. Сколько значащих нулей в двоичной записи числа</a:t>
            </a:r>
            <a:r>
              <a:rPr lang="ru-RU" i="1" dirty="0">
                <a:latin typeface="Calibri"/>
                <a:ea typeface="Calibri"/>
                <a:cs typeface="Times New Roman"/>
              </a:rPr>
              <a:t/>
            </a:r>
            <a:br>
              <a:rPr lang="ru-RU" i="1" dirty="0">
                <a:latin typeface="Calibri"/>
                <a:ea typeface="Calibri"/>
                <a:cs typeface="Times New Roman"/>
              </a:rPr>
            </a:br>
            <a:r>
              <a:rPr lang="ru-RU" dirty="0">
                <a:latin typeface="Calibri"/>
                <a:ea typeface="Calibri"/>
                <a:cs typeface="Times New Roman"/>
              </a:rPr>
              <a:t> 4</a:t>
            </a:r>
            <a:r>
              <a:rPr lang="ru-RU" baseline="30000" dirty="0">
                <a:latin typeface="Calibri"/>
                <a:ea typeface="Calibri"/>
                <a:cs typeface="Times New Roman"/>
              </a:rPr>
              <a:t>512</a:t>
            </a:r>
            <a:r>
              <a:rPr lang="ru-RU" dirty="0">
                <a:latin typeface="Calibri"/>
                <a:ea typeface="Calibri"/>
                <a:cs typeface="Times New Roman"/>
              </a:rPr>
              <a:t> + 8</a:t>
            </a:r>
            <a:r>
              <a:rPr lang="ru-RU" baseline="30000" dirty="0">
                <a:latin typeface="Calibri"/>
                <a:ea typeface="Calibri"/>
                <a:cs typeface="Times New Roman"/>
              </a:rPr>
              <a:t>512</a:t>
            </a:r>
            <a:r>
              <a:rPr lang="ru-RU" dirty="0">
                <a:latin typeface="Calibri"/>
                <a:ea typeface="Calibri"/>
                <a:cs typeface="Times New Roman"/>
              </a:rPr>
              <a:t> – 2</a:t>
            </a:r>
            <a:r>
              <a:rPr lang="ru-RU" baseline="30000" dirty="0">
                <a:latin typeface="Calibri"/>
                <a:ea typeface="Calibri"/>
                <a:cs typeface="Times New Roman"/>
              </a:rPr>
              <a:t>128</a:t>
            </a:r>
            <a:r>
              <a:rPr lang="ru-RU" dirty="0">
                <a:latin typeface="Calibri"/>
                <a:ea typeface="Calibri"/>
                <a:cs typeface="Times New Roman"/>
              </a:rPr>
              <a:t> – 250 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702" y="1556792"/>
            <a:ext cx="91440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000" b="1" dirty="0">
                <a:latin typeface="Calibri"/>
                <a:ea typeface="Calibri"/>
                <a:cs typeface="Times New Roman"/>
              </a:rPr>
              <a:t>Решение: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000" i="1" dirty="0">
                <a:latin typeface="Calibri"/>
                <a:ea typeface="Calibri"/>
                <a:cs typeface="Times New Roman"/>
              </a:rPr>
              <a:t>Общая идея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: количество значащих нулей равно количеству всех знаков в двоичной записи числа (его длине!) минус количество единиц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000" dirty="0">
                <a:latin typeface="Calibri"/>
                <a:ea typeface="Calibri"/>
                <a:cs typeface="Times New Roman"/>
              </a:rPr>
              <a:t>приведём все числа к степеням двойки, учитывая, что 250 = 256 – 4 – 2 = 2</a:t>
            </a:r>
            <a:r>
              <a:rPr lang="ru-RU" sz="2000" baseline="30000" dirty="0">
                <a:latin typeface="Calibri"/>
                <a:ea typeface="Calibri"/>
                <a:cs typeface="Times New Roman"/>
              </a:rPr>
              <a:t>8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 – 2</a:t>
            </a:r>
            <a:r>
              <a:rPr lang="ru-RU" sz="2000" baseline="30000" dirty="0">
                <a:latin typeface="Calibri"/>
                <a:ea typeface="Calibri"/>
                <a:cs typeface="Times New Roman"/>
              </a:rPr>
              <a:t>2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 – 2</a:t>
            </a:r>
            <a:r>
              <a:rPr lang="ru-RU" sz="2000" baseline="30000" dirty="0">
                <a:latin typeface="Calibri"/>
                <a:ea typeface="Calibri"/>
                <a:cs typeface="Times New Roman"/>
              </a:rPr>
              <a:t>1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:</a:t>
            </a:r>
          </a:p>
          <a:p>
            <a:pPr marL="637540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Calibri"/>
                <a:ea typeface="Calibri"/>
                <a:cs typeface="Times New Roman"/>
              </a:rPr>
              <a:t>4</a:t>
            </a:r>
            <a:r>
              <a:rPr lang="ru-RU" sz="2000" baseline="30000" dirty="0">
                <a:latin typeface="Calibri"/>
                <a:ea typeface="Calibri"/>
                <a:cs typeface="Times New Roman"/>
              </a:rPr>
              <a:t>512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 + 8</a:t>
            </a:r>
            <a:r>
              <a:rPr lang="ru-RU" sz="2000" baseline="30000" dirty="0">
                <a:latin typeface="Calibri"/>
                <a:ea typeface="Calibri"/>
                <a:cs typeface="Times New Roman"/>
              </a:rPr>
              <a:t>512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 – 2</a:t>
            </a:r>
            <a:r>
              <a:rPr lang="ru-RU" sz="2000" baseline="30000" dirty="0">
                <a:latin typeface="Calibri"/>
                <a:ea typeface="Calibri"/>
                <a:cs typeface="Times New Roman"/>
              </a:rPr>
              <a:t>128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 – 250</a:t>
            </a:r>
            <a:r>
              <a:rPr lang="en-US" sz="2000" dirty="0">
                <a:latin typeface="Calibri"/>
                <a:ea typeface="Calibri"/>
                <a:cs typeface="Times New Roman"/>
              </a:rPr>
              <a:t> = (2</a:t>
            </a:r>
            <a:r>
              <a:rPr lang="en-US" sz="2000" baseline="30000" dirty="0">
                <a:latin typeface="Calibri"/>
                <a:ea typeface="Calibri"/>
                <a:cs typeface="Times New Roman"/>
              </a:rPr>
              <a:t>2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)</a:t>
            </a:r>
            <a:r>
              <a:rPr lang="ru-RU" sz="2000" baseline="30000" dirty="0">
                <a:latin typeface="Calibri"/>
                <a:ea typeface="Calibri"/>
                <a:cs typeface="Times New Roman"/>
              </a:rPr>
              <a:t>512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 + </a:t>
            </a:r>
            <a:r>
              <a:rPr lang="en-US" sz="2000" dirty="0">
                <a:latin typeface="Calibri"/>
                <a:ea typeface="Calibri"/>
                <a:cs typeface="Times New Roman"/>
              </a:rPr>
              <a:t>(2</a:t>
            </a:r>
            <a:r>
              <a:rPr lang="ru-RU" sz="2000" baseline="30000" dirty="0">
                <a:latin typeface="Calibri"/>
                <a:ea typeface="Calibri"/>
                <a:cs typeface="Times New Roman"/>
              </a:rPr>
              <a:t>3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)</a:t>
            </a:r>
            <a:r>
              <a:rPr lang="ru-RU" sz="2000" baseline="30000" dirty="0">
                <a:latin typeface="Calibri"/>
                <a:ea typeface="Calibri"/>
                <a:cs typeface="Times New Roman"/>
              </a:rPr>
              <a:t>512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 – 2</a:t>
            </a:r>
            <a:r>
              <a:rPr lang="ru-RU" sz="2000" baseline="30000" dirty="0">
                <a:latin typeface="Calibri"/>
                <a:ea typeface="Calibri"/>
                <a:cs typeface="Times New Roman"/>
              </a:rPr>
              <a:t>128 </a:t>
            </a:r>
            <a:r>
              <a:rPr lang="en-US" sz="2000" dirty="0">
                <a:latin typeface="Calibri"/>
                <a:ea typeface="Calibri"/>
                <a:cs typeface="Times New Roman"/>
              </a:rPr>
              <a:t>–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 2</a:t>
            </a:r>
            <a:r>
              <a:rPr lang="ru-RU" sz="2000" baseline="30000" dirty="0">
                <a:latin typeface="Calibri"/>
                <a:ea typeface="Calibri"/>
                <a:cs typeface="Times New Roman"/>
              </a:rPr>
              <a:t>8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 + 2</a:t>
            </a:r>
            <a:r>
              <a:rPr lang="ru-RU" sz="2000" baseline="30000" dirty="0">
                <a:latin typeface="Calibri"/>
                <a:ea typeface="Calibri"/>
                <a:cs typeface="Times New Roman"/>
              </a:rPr>
              <a:t>2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 + 2</a:t>
            </a:r>
            <a:r>
              <a:rPr lang="ru-RU" sz="2000" baseline="30000" dirty="0">
                <a:latin typeface="Calibri"/>
                <a:ea typeface="Calibri"/>
                <a:cs typeface="Times New Roman"/>
              </a:rPr>
              <a:t>1 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= </a:t>
            </a:r>
          </a:p>
          <a:p>
            <a:pPr marL="637540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Calibri"/>
                <a:ea typeface="Calibri"/>
                <a:cs typeface="Times New Roman"/>
              </a:rPr>
              <a:t>= </a:t>
            </a:r>
            <a:r>
              <a:rPr lang="en-US" sz="2000" dirty="0">
                <a:latin typeface="Calibri"/>
                <a:ea typeface="Calibri"/>
                <a:cs typeface="Times New Roman"/>
              </a:rPr>
              <a:t>2</a:t>
            </a:r>
            <a:r>
              <a:rPr lang="ru-RU" sz="2000" baseline="30000" dirty="0">
                <a:latin typeface="Calibri"/>
                <a:ea typeface="Calibri"/>
                <a:cs typeface="Times New Roman"/>
              </a:rPr>
              <a:t>1536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 + </a:t>
            </a:r>
            <a:r>
              <a:rPr lang="en-US" sz="2000" dirty="0">
                <a:latin typeface="Calibri"/>
                <a:ea typeface="Calibri"/>
                <a:cs typeface="Times New Roman"/>
              </a:rPr>
              <a:t>2</a:t>
            </a:r>
            <a:r>
              <a:rPr lang="ru-RU" sz="2000" baseline="30000" dirty="0">
                <a:latin typeface="Calibri"/>
                <a:ea typeface="Calibri"/>
                <a:cs typeface="Times New Roman"/>
              </a:rPr>
              <a:t>1024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 – 2</a:t>
            </a:r>
            <a:r>
              <a:rPr lang="ru-RU" sz="2000" baseline="30000" dirty="0">
                <a:latin typeface="Calibri"/>
                <a:ea typeface="Calibri"/>
                <a:cs typeface="Times New Roman"/>
              </a:rPr>
              <a:t>128 </a:t>
            </a:r>
            <a:r>
              <a:rPr lang="en-US" sz="2000" dirty="0">
                <a:latin typeface="Calibri"/>
                <a:ea typeface="Calibri"/>
                <a:cs typeface="Times New Roman"/>
              </a:rPr>
              <a:t>–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 2</a:t>
            </a:r>
            <a:r>
              <a:rPr lang="ru-RU" sz="2000" baseline="30000" dirty="0">
                <a:latin typeface="Calibri"/>
                <a:ea typeface="Calibri"/>
                <a:cs typeface="Times New Roman"/>
              </a:rPr>
              <a:t>8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 + 2</a:t>
            </a:r>
            <a:r>
              <a:rPr lang="ru-RU" sz="2000" baseline="30000" dirty="0">
                <a:latin typeface="Calibri"/>
                <a:ea typeface="Calibri"/>
                <a:cs typeface="Times New Roman"/>
              </a:rPr>
              <a:t>2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 + 2</a:t>
            </a:r>
            <a:r>
              <a:rPr lang="ru-RU" sz="2000" baseline="30000" dirty="0">
                <a:latin typeface="Calibri"/>
                <a:ea typeface="Calibri"/>
                <a:cs typeface="Times New Roman"/>
              </a:rPr>
              <a:t>1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Calibri"/>
                <a:ea typeface="Calibri"/>
                <a:cs typeface="Times New Roman"/>
              </a:rPr>
              <a:t>3)  старшая 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степень двойки – 2</a:t>
            </a:r>
            <a:r>
              <a:rPr lang="ru-RU" sz="2000" baseline="30000" dirty="0">
                <a:latin typeface="Calibri"/>
                <a:ea typeface="Calibri"/>
                <a:cs typeface="Times New Roman"/>
              </a:rPr>
              <a:t>1536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, двоичная запись этого числа представляет собой  единицу и 1536 нулей, то есть, состоит из 1537 знаков; таким образом, остаётся найти количество единиц 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51399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79512" y="335846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Решение (продолжение:</a:t>
            </a:r>
          </a:p>
          <a:p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/>
              <a:t>)	</a:t>
            </a:r>
            <a:r>
              <a:rPr lang="ru-RU" dirty="0" smtClean="0"/>
              <a:t>вспомним</a:t>
            </a:r>
            <a:r>
              <a:rPr lang="ru-RU" dirty="0"/>
              <a:t>,  число 2</a:t>
            </a:r>
            <a:r>
              <a:rPr lang="ru-RU" baseline="30000" dirty="0"/>
              <a:t>N</a:t>
            </a:r>
            <a:r>
              <a:rPr lang="ru-RU" dirty="0"/>
              <a:t>–2</a:t>
            </a:r>
            <a:r>
              <a:rPr lang="ru-RU" baseline="30000" dirty="0"/>
              <a:t>K</a:t>
            </a:r>
            <a:r>
              <a:rPr lang="ru-RU" dirty="0"/>
              <a:t>  при K &lt; N записывается как N–K единиц и K нулей:  </a:t>
            </a:r>
          </a:p>
          <a:p>
            <a:r>
              <a:rPr lang="ru-RU" dirty="0"/>
              <a:t>5)	для того чтобы использовать это свойство, нам нужно представить заданное выражение в виде пар вида 2</a:t>
            </a:r>
            <a:r>
              <a:rPr lang="ru-RU" baseline="30000" dirty="0"/>
              <a:t>N</a:t>
            </a:r>
            <a:r>
              <a:rPr lang="ru-RU" dirty="0"/>
              <a:t>–2</a:t>
            </a:r>
            <a:r>
              <a:rPr lang="ru-RU" baseline="30000" dirty="0"/>
              <a:t>K</a:t>
            </a:r>
            <a:r>
              <a:rPr lang="ru-RU" dirty="0"/>
              <a:t>, причём в этой цепочке степени двойки нужно выстроить по убыванию</a:t>
            </a:r>
          </a:p>
          <a:p>
            <a:r>
              <a:rPr lang="ru-RU" dirty="0"/>
              <a:t>6)	в нашем случае вы выражении </a:t>
            </a:r>
          </a:p>
          <a:p>
            <a:r>
              <a:rPr lang="ru-RU" dirty="0"/>
              <a:t>2</a:t>
            </a:r>
            <a:r>
              <a:rPr lang="ru-RU" baseline="30000" dirty="0"/>
              <a:t>1536</a:t>
            </a:r>
            <a:r>
              <a:rPr lang="ru-RU" dirty="0"/>
              <a:t> + 2</a:t>
            </a:r>
            <a:r>
              <a:rPr lang="ru-RU" baseline="30000" dirty="0"/>
              <a:t>1024</a:t>
            </a:r>
            <a:r>
              <a:rPr lang="ru-RU" dirty="0"/>
              <a:t> – 2</a:t>
            </a:r>
            <a:r>
              <a:rPr lang="ru-RU" baseline="30000" dirty="0"/>
              <a:t>128</a:t>
            </a:r>
            <a:r>
              <a:rPr lang="ru-RU" dirty="0"/>
              <a:t> – 2</a:t>
            </a:r>
            <a:r>
              <a:rPr lang="ru-RU" baseline="30000" dirty="0"/>
              <a:t>8</a:t>
            </a:r>
            <a:r>
              <a:rPr lang="ru-RU" dirty="0"/>
              <a:t> + 2</a:t>
            </a:r>
            <a:r>
              <a:rPr lang="ru-RU" baseline="30000" dirty="0"/>
              <a:t>2</a:t>
            </a:r>
            <a:r>
              <a:rPr lang="ru-RU" dirty="0"/>
              <a:t> + 2</a:t>
            </a:r>
            <a:r>
              <a:rPr lang="ru-RU" baseline="30000" dirty="0"/>
              <a:t>1</a:t>
            </a:r>
          </a:p>
          <a:p>
            <a:r>
              <a:rPr lang="ru-RU" dirty="0"/>
              <a:t>стоит два знака «минус» подряд, это не позволяет сразу использовать формулу</a:t>
            </a:r>
          </a:p>
          <a:p>
            <a:r>
              <a:rPr lang="ru-RU" dirty="0"/>
              <a:t>7)	используем теперь равенство  , так что – 2</a:t>
            </a:r>
            <a:r>
              <a:rPr lang="ru-RU" baseline="30000" dirty="0"/>
              <a:t>128 </a:t>
            </a:r>
            <a:r>
              <a:rPr lang="ru-RU" dirty="0"/>
              <a:t>= – 2</a:t>
            </a:r>
            <a:r>
              <a:rPr lang="ru-RU" baseline="30000" dirty="0"/>
              <a:t>129</a:t>
            </a:r>
            <a:r>
              <a:rPr lang="ru-RU" dirty="0"/>
              <a:t> + 2</a:t>
            </a:r>
            <a:r>
              <a:rPr lang="ru-RU" baseline="30000" dirty="0"/>
              <a:t>128</a:t>
            </a:r>
            <a:r>
              <a:rPr lang="ru-RU" dirty="0"/>
              <a:t>; получаем</a:t>
            </a:r>
          </a:p>
          <a:p>
            <a:r>
              <a:rPr lang="ru-RU" dirty="0"/>
              <a:t>2</a:t>
            </a:r>
            <a:r>
              <a:rPr lang="ru-RU" baseline="30000" dirty="0"/>
              <a:t>1536</a:t>
            </a:r>
            <a:r>
              <a:rPr lang="ru-RU" dirty="0"/>
              <a:t> + 2</a:t>
            </a:r>
            <a:r>
              <a:rPr lang="ru-RU" baseline="30000" dirty="0"/>
              <a:t>1024</a:t>
            </a:r>
            <a:r>
              <a:rPr lang="ru-RU" dirty="0"/>
              <a:t> – 2</a:t>
            </a:r>
            <a:r>
              <a:rPr lang="ru-RU" baseline="30000" dirty="0"/>
              <a:t>129</a:t>
            </a:r>
            <a:r>
              <a:rPr lang="ru-RU" dirty="0"/>
              <a:t> + 2</a:t>
            </a:r>
            <a:r>
              <a:rPr lang="ru-RU" baseline="30000" dirty="0"/>
              <a:t>128</a:t>
            </a:r>
            <a:r>
              <a:rPr lang="ru-RU" dirty="0"/>
              <a:t> – 2</a:t>
            </a:r>
            <a:r>
              <a:rPr lang="ru-RU" baseline="30000" dirty="0"/>
              <a:t>8</a:t>
            </a:r>
            <a:r>
              <a:rPr lang="ru-RU" dirty="0"/>
              <a:t> + 2</a:t>
            </a:r>
            <a:r>
              <a:rPr lang="ru-RU" baseline="30000" dirty="0"/>
              <a:t>2</a:t>
            </a:r>
            <a:r>
              <a:rPr lang="ru-RU" dirty="0"/>
              <a:t> + 2</a:t>
            </a:r>
            <a:r>
              <a:rPr lang="ru-RU" baseline="30000" dirty="0"/>
              <a:t>1</a:t>
            </a:r>
          </a:p>
          <a:p>
            <a:r>
              <a:rPr lang="ru-RU" dirty="0"/>
              <a:t>здесь две пары 2</a:t>
            </a:r>
            <a:r>
              <a:rPr lang="ru-RU" baseline="30000" dirty="0"/>
              <a:t>N</a:t>
            </a:r>
            <a:r>
              <a:rPr lang="ru-RU" dirty="0"/>
              <a:t>–2</a:t>
            </a:r>
            <a:r>
              <a:rPr lang="ru-RU" baseline="30000" dirty="0"/>
              <a:t>K </a:t>
            </a:r>
            <a:r>
              <a:rPr lang="ru-RU" dirty="0"/>
              <a:t>, а остальные слагаемые дают по одной единице</a:t>
            </a:r>
          </a:p>
          <a:p>
            <a:r>
              <a:rPr lang="ru-RU" dirty="0"/>
              <a:t>8)	общее число единиц равно 1 + (1024 – 129) + (128 – 8) + 1 + 1 = 1018</a:t>
            </a:r>
          </a:p>
          <a:p>
            <a:r>
              <a:rPr lang="ru-RU" dirty="0"/>
              <a:t>9)	таким образом, количество значащих нулей равно 1537 – 1018 = 519</a:t>
            </a:r>
          </a:p>
          <a:p>
            <a:r>
              <a:rPr lang="ru-RU" dirty="0"/>
              <a:t>10)	ответ: 519.</a:t>
            </a:r>
          </a:p>
        </p:txBody>
      </p:sp>
    </p:spTree>
    <p:extLst>
      <p:ext uri="{BB962C8B-B14F-4D97-AF65-F5344CB8AC3E}">
        <p14:creationId xmlns:p14="http://schemas.microsoft.com/office/powerpoint/2010/main" val="2704905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1045"/>
            <a:ext cx="4572000" cy="151118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300"/>
              </a:spcAft>
            </a:pPr>
            <a:r>
              <a:rPr lang="x-none" sz="2400" b="1">
                <a:latin typeface="Cambria"/>
                <a:ea typeface="Times New Roman"/>
              </a:rPr>
              <a:t>Ещё пример задания:</a:t>
            </a:r>
            <a:endParaRPr lang="ru-RU" sz="2400" b="1" dirty="0">
              <a:latin typeface="Cambria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Р-20</a:t>
            </a:r>
            <a:r>
              <a:rPr lang="ru-RU" dirty="0">
                <a:latin typeface="Calibri"/>
                <a:ea typeface="Calibri"/>
                <a:cs typeface="Times New Roman"/>
              </a:rPr>
              <a:t>. Сколько единиц в двоичной записи числа</a:t>
            </a:r>
            <a:r>
              <a:rPr lang="ru-RU" i="1" dirty="0">
                <a:latin typeface="Calibri"/>
                <a:ea typeface="Calibri"/>
                <a:cs typeface="Times New Roman"/>
              </a:rPr>
              <a:t/>
            </a:r>
            <a:br>
              <a:rPr lang="ru-RU" i="1" dirty="0">
                <a:latin typeface="Calibri"/>
                <a:ea typeface="Calibri"/>
                <a:cs typeface="Times New Roman"/>
              </a:rPr>
            </a:br>
            <a:r>
              <a:rPr lang="ru-RU" dirty="0">
                <a:latin typeface="Calibri"/>
                <a:ea typeface="Calibri"/>
                <a:cs typeface="Times New Roman"/>
              </a:rPr>
              <a:t> 4</a:t>
            </a:r>
            <a:r>
              <a:rPr lang="ru-RU" baseline="30000" dirty="0">
                <a:latin typeface="Calibri"/>
                <a:ea typeface="Calibri"/>
                <a:cs typeface="Times New Roman"/>
              </a:rPr>
              <a:t>2015</a:t>
            </a:r>
            <a:r>
              <a:rPr lang="ru-RU" dirty="0">
                <a:latin typeface="Calibri"/>
                <a:ea typeface="Calibri"/>
                <a:cs typeface="Times New Roman"/>
              </a:rPr>
              <a:t> + 8</a:t>
            </a:r>
            <a:r>
              <a:rPr lang="ru-RU" baseline="30000" dirty="0">
                <a:latin typeface="Calibri"/>
                <a:ea typeface="Calibri"/>
                <a:cs typeface="Times New Roman"/>
              </a:rPr>
              <a:t>405</a:t>
            </a:r>
            <a:r>
              <a:rPr lang="ru-RU" dirty="0">
                <a:latin typeface="Calibri"/>
                <a:ea typeface="Calibri"/>
                <a:cs typeface="Times New Roman"/>
              </a:rPr>
              <a:t> – 2</a:t>
            </a:r>
            <a:r>
              <a:rPr lang="ru-RU" baseline="30000" dirty="0">
                <a:latin typeface="Calibri"/>
                <a:ea typeface="Calibri"/>
                <a:cs typeface="Times New Roman"/>
              </a:rPr>
              <a:t>150</a:t>
            </a:r>
            <a:r>
              <a:rPr lang="ru-RU" dirty="0">
                <a:latin typeface="Calibri"/>
                <a:ea typeface="Calibri"/>
                <a:cs typeface="Times New Roman"/>
              </a:rPr>
              <a:t> – 122 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7314"/>
            <a:ext cx="9144001" cy="4804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4079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9254388" cy="155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6832"/>
            <a:ext cx="9144000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316308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100</TotalTime>
  <Words>802</Words>
  <Application>Microsoft Office PowerPoint</Application>
  <PresentationFormat>Экран (4:3)</PresentationFormat>
  <Paragraphs>84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Воздушный поток</vt:lpstr>
      <vt:lpstr> Тема:  Кодирование чисел.  Системы счисления.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Тема:  Кодирование чисел.  Системы счисления. </dc:title>
  <dc:creator>user</dc:creator>
  <cp:lastModifiedBy>user</cp:lastModifiedBy>
  <cp:revision>38</cp:revision>
  <dcterms:created xsi:type="dcterms:W3CDTF">2018-10-11T06:32:25Z</dcterms:created>
  <dcterms:modified xsi:type="dcterms:W3CDTF">2018-10-11T09:22:03Z</dcterms:modified>
</cp:coreProperties>
</file>